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76" r:id="rId3"/>
    <p:sldId id="416" r:id="rId4"/>
    <p:sldId id="264" r:id="rId5"/>
    <p:sldId id="373" r:id="rId6"/>
    <p:sldId id="408" r:id="rId7"/>
    <p:sldId id="409" r:id="rId8"/>
    <p:sldId id="371" r:id="rId9"/>
    <p:sldId id="422" r:id="rId10"/>
    <p:sldId id="380" r:id="rId11"/>
    <p:sldId id="404" r:id="rId12"/>
    <p:sldId id="405" r:id="rId13"/>
    <p:sldId id="383" r:id="rId14"/>
    <p:sldId id="386" r:id="rId15"/>
    <p:sldId id="368" r:id="rId16"/>
    <p:sldId id="385" r:id="rId17"/>
    <p:sldId id="432" r:id="rId18"/>
    <p:sldId id="445" r:id="rId19"/>
    <p:sldId id="446" r:id="rId20"/>
    <p:sldId id="426" r:id="rId21"/>
    <p:sldId id="427" r:id="rId22"/>
    <p:sldId id="428" r:id="rId23"/>
    <p:sldId id="431" r:id="rId24"/>
    <p:sldId id="270" r:id="rId25"/>
    <p:sldId id="410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50000"/>
      </a:spcBef>
      <a:spcAft>
        <a:spcPct val="0"/>
      </a:spcAft>
      <a:defRPr sz="1200" b="1" kern="1200">
        <a:solidFill>
          <a:srgbClr val="33CCCC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200" b="1" kern="1200">
        <a:solidFill>
          <a:srgbClr val="33CCCC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200" b="1" kern="1200">
        <a:solidFill>
          <a:srgbClr val="33CCCC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200" b="1" kern="1200">
        <a:solidFill>
          <a:srgbClr val="33CCCC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200" b="1" kern="1200">
        <a:solidFill>
          <a:srgbClr val="33CCCC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rgbClr val="33CCCC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rgbClr val="33CCCC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rgbClr val="33CCCC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rgbClr val="33CCCC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C267"/>
    <a:srgbClr val="ECBA6A"/>
    <a:srgbClr val="FFFF00"/>
    <a:srgbClr val="009999"/>
    <a:srgbClr val="33CCCC"/>
    <a:srgbClr val="FF5050"/>
    <a:srgbClr val="6633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81575" autoAdjust="0"/>
  </p:normalViewPr>
  <p:slideViewPr>
    <p:cSldViewPr>
      <p:cViewPr>
        <p:scale>
          <a:sx n="66" d="100"/>
          <a:sy n="66" d="100"/>
        </p:scale>
        <p:origin x="-44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824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142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2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9593266-CAD0-4406-B14B-23B66954225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E5FA5C-9DF0-46D4-95FF-E4382D187B5F}" type="slidenum">
              <a:rPr lang="cs-CZ" smtClean="0"/>
              <a:pPr/>
              <a:t>1</a:t>
            </a:fld>
            <a:endParaRPr lang="cs-CZ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96E492-8D46-421E-BB18-65A504293143}" type="slidenum">
              <a:rPr lang="cs-CZ" smtClean="0"/>
              <a:pPr/>
              <a:t>2</a:t>
            </a:fld>
            <a:endParaRPr lang="cs-CZ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22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23</a:t>
            </a:fld>
            <a:endParaRPr 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24</a:t>
            </a:fld>
            <a:endParaRPr 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8B589-CC53-40A2-9CB7-1DD0DEE8C39D}" type="slidenum">
              <a:rPr lang="cs-CZ" smtClean="0"/>
              <a:pPr/>
              <a:t>3</a:t>
            </a:fld>
            <a:endParaRPr lang="cs-CZ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593266-CAD0-4406-B14B-23B66954225B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E4EB5E-7DE6-48CF-8D25-2F94EF0DDCD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44B39-2D17-49D8-8CDD-DB03A8ED193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F66A7-B1E4-4226-881D-0282FEB9E5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DF50C-BDE0-42C8-96F6-0A9D5222512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AEDBE-5B4B-44EF-A61F-A454D998F51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2B06E-05D3-4C1B-B28B-B91B6057CE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C84E-1850-4575-A589-A2E125121C3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F40E-A9A2-48CC-8035-58843A1954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66D9A-D89F-4D87-981D-F920594530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324C-203A-42F1-BB44-88B7AC4D4AD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A57C5-F295-4CAD-841E-AF522CD507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647969-4700-4382-B4E1-FC5FFCC1554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BFDE998-25E3-40A0-9C5C-2E4B8BDBF5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jpe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jpe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jpeg"/><Relationship Id="rId4" Type="http://schemas.openxmlformats.org/officeDocument/2006/relationships/image" Target="../media/image30.jpe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13" Type="http://schemas.openxmlformats.org/officeDocument/2006/relationships/image" Target="../media/image58.jpeg"/><Relationship Id="rId18" Type="http://schemas.openxmlformats.org/officeDocument/2006/relationships/image" Target="../media/image62.png"/><Relationship Id="rId3" Type="http://schemas.openxmlformats.org/officeDocument/2006/relationships/image" Target="../media/image19.wmf"/><Relationship Id="rId7" Type="http://schemas.openxmlformats.org/officeDocument/2006/relationships/image" Target="../media/image52.png"/><Relationship Id="rId12" Type="http://schemas.openxmlformats.org/officeDocument/2006/relationships/image" Target="../media/image57.jpeg"/><Relationship Id="rId17" Type="http://schemas.openxmlformats.org/officeDocument/2006/relationships/image" Target="../media/image61.jpeg"/><Relationship Id="rId2" Type="http://schemas.openxmlformats.org/officeDocument/2006/relationships/notesSlide" Target="../notesSlides/notesSlide2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jpeg"/><Relationship Id="rId10" Type="http://schemas.openxmlformats.org/officeDocument/2006/relationships/image" Target="../media/image55.jpeg"/><Relationship Id="rId19" Type="http://schemas.openxmlformats.org/officeDocument/2006/relationships/image" Target="../media/image63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Relationship Id="rId14" Type="http://schemas.openxmlformats.org/officeDocument/2006/relationships/image" Target="../media/image5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2" name="Rectangle 74"/>
          <p:cNvSpPr>
            <a:spLocks noChangeArrowheads="1"/>
          </p:cNvSpPr>
          <p:nvPr/>
        </p:nvSpPr>
        <p:spPr bwMode="auto">
          <a:xfrm>
            <a:off x="0" y="1700213"/>
            <a:ext cx="9144000" cy="2736850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097" name="Picture 49" descr="picture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225" y="1700213"/>
            <a:ext cx="472440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0" y="-26988"/>
            <a:ext cx="9144000" cy="504826"/>
            <a:chOff x="0" y="799"/>
            <a:chExt cx="5760" cy="318"/>
          </a:xfrm>
        </p:grpSpPr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0" y="799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366" name="Rectangle 23"/>
            <p:cNvSpPr>
              <a:spLocks noChangeArrowheads="1"/>
            </p:cNvSpPr>
            <p:nvPr/>
          </p:nvSpPr>
          <p:spPr bwMode="auto">
            <a:xfrm>
              <a:off x="0" y="845"/>
              <a:ext cx="5760" cy="27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4356100" y="1989138"/>
            <a:ext cx="4787900" cy="12239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2079" name="Text Box 31"/>
          <p:cNvSpPr txBox="1">
            <a:spLocks noChangeArrowheads="1"/>
          </p:cNvSpPr>
          <p:nvPr/>
        </p:nvSpPr>
        <p:spPr bwMode="auto">
          <a:xfrm>
            <a:off x="1331913" y="549275"/>
            <a:ext cx="6337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solidFill>
                  <a:schemeClr val="tx1"/>
                </a:solidFill>
              </a:rPr>
              <a:t>VÍTEJTE U PREZENTACE SYSTÉMU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0" y="6210300"/>
            <a:ext cx="9144000" cy="647700"/>
            <a:chOff x="0" y="2795"/>
            <a:chExt cx="5760" cy="408"/>
          </a:xfrm>
        </p:grpSpPr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4362" name="Group 33"/>
            <p:cNvGrpSpPr>
              <a:grpSpLocks/>
            </p:cNvGrpSpPr>
            <p:nvPr/>
          </p:nvGrpSpPr>
          <p:grpSpPr bwMode="auto">
            <a:xfrm>
              <a:off x="0" y="2795"/>
              <a:ext cx="5760" cy="363"/>
              <a:chOff x="0" y="2795"/>
              <a:chExt cx="5760" cy="363"/>
            </a:xfrm>
          </p:grpSpPr>
          <p:sp>
            <p:nvSpPr>
              <p:cNvPr id="14363" name="Rectangle 21"/>
              <p:cNvSpPr>
                <a:spLocks noChangeArrowheads="1"/>
              </p:cNvSpPr>
              <p:nvPr/>
            </p:nvSpPr>
            <p:spPr bwMode="auto">
              <a:xfrm>
                <a:off x="0" y="2795"/>
                <a:ext cx="5760" cy="36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4364" name="Text Box 28"/>
              <p:cNvSpPr txBox="1">
                <a:spLocks noChangeArrowheads="1"/>
              </p:cNvSpPr>
              <p:nvPr/>
            </p:nvSpPr>
            <p:spPr bwMode="auto">
              <a:xfrm>
                <a:off x="158" y="2840"/>
                <a:ext cx="14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s-CZ" sz="2000">
                    <a:solidFill>
                      <a:schemeClr val="bg1"/>
                    </a:solidFill>
                  </a:rPr>
                  <a:t>www.pulece.cz</a:t>
                </a:r>
              </a:p>
            </p:txBody>
          </p:sp>
        </p:grpSp>
      </p:grpSp>
      <p:grpSp>
        <p:nvGrpSpPr>
          <p:cNvPr id="5" name="Group 73"/>
          <p:cNvGrpSpPr>
            <a:grpSpLocks/>
          </p:cNvGrpSpPr>
          <p:nvPr/>
        </p:nvGrpSpPr>
        <p:grpSpPr bwMode="auto">
          <a:xfrm>
            <a:off x="1692275" y="1989138"/>
            <a:ext cx="2303463" cy="1512887"/>
            <a:chOff x="1066" y="1253"/>
            <a:chExt cx="1451" cy="953"/>
          </a:xfrm>
        </p:grpSpPr>
        <p:grpSp>
          <p:nvGrpSpPr>
            <p:cNvPr id="14347" name="Group 65"/>
            <p:cNvGrpSpPr>
              <a:grpSpLocks/>
            </p:cNvGrpSpPr>
            <p:nvPr/>
          </p:nvGrpSpPr>
          <p:grpSpPr bwMode="auto">
            <a:xfrm>
              <a:off x="1066" y="1253"/>
              <a:ext cx="1451" cy="318"/>
              <a:chOff x="1066" y="1253"/>
              <a:chExt cx="1451" cy="318"/>
            </a:xfrm>
          </p:grpSpPr>
          <p:grpSp>
            <p:nvGrpSpPr>
              <p:cNvPr id="14355" name="Group 52"/>
              <p:cNvGrpSpPr>
                <a:grpSpLocks/>
              </p:cNvGrpSpPr>
              <p:nvPr/>
            </p:nvGrpSpPr>
            <p:grpSpPr bwMode="auto">
              <a:xfrm>
                <a:off x="2199" y="1253"/>
                <a:ext cx="318" cy="318"/>
                <a:chOff x="4513" y="2750"/>
                <a:chExt cx="318" cy="318"/>
              </a:xfrm>
            </p:grpSpPr>
            <p:sp>
              <p:nvSpPr>
                <p:cNvPr id="14359" name="Line 53"/>
                <p:cNvSpPr>
                  <a:spLocks noChangeShapeType="1"/>
                </p:cNvSpPr>
                <p:nvPr/>
              </p:nvSpPr>
              <p:spPr bwMode="auto">
                <a:xfrm rot="-5400000">
                  <a:off x="4672" y="270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360" name="Line 54"/>
                <p:cNvSpPr>
                  <a:spLocks noChangeShapeType="1"/>
                </p:cNvSpPr>
                <p:nvPr/>
              </p:nvSpPr>
              <p:spPr bwMode="auto">
                <a:xfrm rot="10800000">
                  <a:off x="4740" y="2750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4356" name="Group 55"/>
              <p:cNvGrpSpPr>
                <a:grpSpLocks/>
              </p:cNvGrpSpPr>
              <p:nvPr/>
            </p:nvGrpSpPr>
            <p:grpSpPr bwMode="auto">
              <a:xfrm flipH="1">
                <a:off x="1066" y="1253"/>
                <a:ext cx="318" cy="318"/>
                <a:chOff x="4513" y="2750"/>
                <a:chExt cx="318" cy="318"/>
              </a:xfrm>
            </p:grpSpPr>
            <p:sp>
              <p:nvSpPr>
                <p:cNvPr id="14357" name="Line 56"/>
                <p:cNvSpPr>
                  <a:spLocks noChangeShapeType="1"/>
                </p:cNvSpPr>
                <p:nvPr/>
              </p:nvSpPr>
              <p:spPr bwMode="auto">
                <a:xfrm rot="-5400000">
                  <a:off x="4672" y="270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358" name="Line 57"/>
                <p:cNvSpPr>
                  <a:spLocks noChangeShapeType="1"/>
                </p:cNvSpPr>
                <p:nvPr/>
              </p:nvSpPr>
              <p:spPr bwMode="auto">
                <a:xfrm rot="10800000">
                  <a:off x="4740" y="2750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4348" name="Group 66"/>
            <p:cNvGrpSpPr>
              <a:grpSpLocks/>
            </p:cNvGrpSpPr>
            <p:nvPr/>
          </p:nvGrpSpPr>
          <p:grpSpPr bwMode="auto">
            <a:xfrm flipV="1">
              <a:off x="1066" y="1888"/>
              <a:ext cx="1451" cy="318"/>
              <a:chOff x="1066" y="1253"/>
              <a:chExt cx="1451" cy="318"/>
            </a:xfrm>
          </p:grpSpPr>
          <p:grpSp>
            <p:nvGrpSpPr>
              <p:cNvPr id="14349" name="Group 67"/>
              <p:cNvGrpSpPr>
                <a:grpSpLocks/>
              </p:cNvGrpSpPr>
              <p:nvPr/>
            </p:nvGrpSpPr>
            <p:grpSpPr bwMode="auto">
              <a:xfrm>
                <a:off x="2199" y="1253"/>
                <a:ext cx="318" cy="318"/>
                <a:chOff x="4513" y="2750"/>
                <a:chExt cx="318" cy="318"/>
              </a:xfrm>
            </p:grpSpPr>
            <p:sp>
              <p:nvSpPr>
                <p:cNvPr id="14353" name="Line 68"/>
                <p:cNvSpPr>
                  <a:spLocks noChangeShapeType="1"/>
                </p:cNvSpPr>
                <p:nvPr/>
              </p:nvSpPr>
              <p:spPr bwMode="auto">
                <a:xfrm rot="-5400000">
                  <a:off x="4672" y="270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354" name="Line 69"/>
                <p:cNvSpPr>
                  <a:spLocks noChangeShapeType="1"/>
                </p:cNvSpPr>
                <p:nvPr/>
              </p:nvSpPr>
              <p:spPr bwMode="auto">
                <a:xfrm rot="10800000">
                  <a:off x="4740" y="2750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4350" name="Group 70"/>
              <p:cNvGrpSpPr>
                <a:grpSpLocks/>
              </p:cNvGrpSpPr>
              <p:nvPr/>
            </p:nvGrpSpPr>
            <p:grpSpPr bwMode="auto">
              <a:xfrm flipH="1">
                <a:off x="1066" y="1253"/>
                <a:ext cx="318" cy="318"/>
                <a:chOff x="4513" y="2750"/>
                <a:chExt cx="318" cy="318"/>
              </a:xfrm>
            </p:grpSpPr>
            <p:sp>
              <p:nvSpPr>
                <p:cNvPr id="14351" name="Line 71"/>
                <p:cNvSpPr>
                  <a:spLocks noChangeShapeType="1"/>
                </p:cNvSpPr>
                <p:nvPr/>
              </p:nvSpPr>
              <p:spPr bwMode="auto">
                <a:xfrm rot="-5400000">
                  <a:off x="4672" y="270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4352" name="Line 72"/>
                <p:cNvSpPr>
                  <a:spLocks noChangeShapeType="1"/>
                </p:cNvSpPr>
                <p:nvPr/>
              </p:nvSpPr>
              <p:spPr bwMode="auto">
                <a:xfrm rot="10800000">
                  <a:off x="4740" y="2750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pic>
        <p:nvPicPr>
          <p:cNvPr id="2124" name="Picture 76" descr="LOGOPule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1989138"/>
            <a:ext cx="1223963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13125 L 0.0 0.1835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20879 L 0.0 -0.28472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2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2" grpId="0" animBg="1"/>
      <p:bldP spid="2077" grpId="0" animBg="1"/>
      <p:bldP spid="20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4"/>
          <p:cNvGrpSpPr>
            <a:grpSpLocks/>
          </p:cNvGrpSpPr>
          <p:nvPr/>
        </p:nvGrpSpPr>
        <p:grpSpPr bwMode="auto">
          <a:xfrm>
            <a:off x="0" y="0"/>
            <a:ext cx="568325" cy="6858000"/>
            <a:chOff x="0" y="0"/>
            <a:chExt cx="358" cy="4320"/>
          </a:xfrm>
        </p:grpSpPr>
        <p:sp>
          <p:nvSpPr>
            <p:cNvPr id="23563" name="Rectangle 5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64" name="Rectangle 6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3555" name="Group 7"/>
          <p:cNvGrpSpPr>
            <a:grpSpLocks/>
          </p:cNvGrpSpPr>
          <p:nvPr/>
        </p:nvGrpSpPr>
        <p:grpSpPr bwMode="auto">
          <a:xfrm flipH="1">
            <a:off x="8575675" y="0"/>
            <a:ext cx="568325" cy="6858000"/>
            <a:chOff x="0" y="0"/>
            <a:chExt cx="358" cy="4320"/>
          </a:xfrm>
        </p:grpSpPr>
        <p:sp>
          <p:nvSpPr>
            <p:cNvPr id="23561" name="Rectangle 8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3562" name="Rectangle 9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28363" name="Text Box 11"/>
          <p:cNvSpPr txBox="1">
            <a:spLocks noChangeArrowheads="1"/>
          </p:cNvSpPr>
          <p:nvPr/>
        </p:nvSpPr>
        <p:spPr bwMode="auto">
          <a:xfrm>
            <a:off x="611188" y="981075"/>
            <a:ext cx="3889375" cy="6081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3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Reakce vzniká až na odhalené „škodní“ jednání. (Čím déle trvá odhalení, tím větší bývá škoda)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Běžný pístup není schopen efektivně odhalit nové způsoby „škodního“ jednání  - </a:t>
            </a: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JAK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Velmi těžká prokazatelnost úmyslu jednání</a:t>
            </a:r>
            <a:endParaRPr lang="cs-CZ" sz="1600" b="0">
              <a:solidFill>
                <a:schemeClr val="hlink"/>
              </a:solidFill>
              <a:latin typeface="Tahoma" pitchFamily="34" charset="0"/>
            </a:endParaRPr>
          </a:p>
          <a:p>
            <a:pPr marL="342900" indent="-342900">
              <a:buFontTx/>
              <a:buBlip>
                <a:blip r:embed="rId3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Systém ne vždy odhalí, pokud se na případu podílí organizovaná skupina zaměstnanců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Pachatelé jednání mají velký časový prostor od začátku šetření „zamést“ stopy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Prevence je prováděna pouze na již známé způsoby jednání</a:t>
            </a:r>
          </a:p>
          <a:p>
            <a:pPr marL="342900" indent="-342900">
              <a:buFontTx/>
              <a:buBlip>
                <a:blip r:embed="rId3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Investice do bezpečnostních technologií (IT, prostředky technické ochrany) jsou vynakládány mnohdy neúčelně</a:t>
            </a:r>
            <a:endParaRPr lang="cs-CZ" sz="1600">
              <a:solidFill>
                <a:schemeClr val="hlink"/>
              </a:solidFill>
              <a:latin typeface="Tahoma" pitchFamily="34" charset="0"/>
            </a:endParaRPr>
          </a:p>
          <a:p>
            <a:pPr marL="342900" indent="-342900">
              <a:buFontTx/>
              <a:buChar char="•"/>
            </a:pPr>
            <a:endParaRPr lang="cs-CZ" sz="16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28366" name="Text Box 14"/>
          <p:cNvSpPr txBox="1">
            <a:spLocks noChangeArrowheads="1"/>
          </p:cNvSpPr>
          <p:nvPr/>
        </p:nvSpPr>
        <p:spPr bwMode="auto">
          <a:xfrm>
            <a:off x="4500563" y="1412875"/>
            <a:ext cx="3887787" cy="424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Blip>
                <a:blip r:embed="rId4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Systém změří a vyhodnotí potenciálně rizikové osoby (zdroje) nepoctivého jednání vůči organizaci</a:t>
            </a:r>
          </a:p>
          <a:p>
            <a:pPr marL="342900" indent="-342900">
              <a:buFontTx/>
              <a:buBlip>
                <a:blip r:embed="rId4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Dojde k identifikaci motivátorů a aktivátorů tohoto jednání  </a:t>
            </a:r>
          </a:p>
          <a:p>
            <a:pPr marL="342900" indent="-342900">
              <a:buFontTx/>
              <a:buBlip>
                <a:blip r:embed="rId4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Prevence je efektivně zacílena na potlačení skutečných motivátorů k takovému jednání </a:t>
            </a:r>
          </a:p>
          <a:p>
            <a:pPr marL="342900" indent="-342900">
              <a:buFontTx/>
              <a:buBlip>
                <a:blip r:embed="rId4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Díky znalosti výskytu rizikového potenciálu zdrojů- je odhalování nových způsobů </a:t>
            </a: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 </a:t>
            </a: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pro vnitřní kontrolní mechanismy organizace efektivnější</a:t>
            </a:r>
          </a:p>
          <a:p>
            <a:pPr marL="342900" indent="-342900">
              <a:buFontTx/>
              <a:buBlip>
                <a:blip r:embed="rId4"/>
              </a:buBlip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Případní pachatelé mají minimální prostor zametat stopy. (nejsou seznámeni s cílem diagnostiky)</a:t>
            </a:r>
          </a:p>
        </p:txBody>
      </p:sp>
      <p:sp>
        <p:nvSpPr>
          <p:cNvPr id="228367" name="Text Box 15"/>
          <p:cNvSpPr txBox="1">
            <a:spLocks noChangeArrowheads="1"/>
          </p:cNvSpPr>
          <p:nvPr/>
        </p:nvSpPr>
        <p:spPr bwMode="auto">
          <a:xfrm>
            <a:off x="900113" y="404813"/>
            <a:ext cx="3240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chemeClr val="accent2"/>
                </a:solidFill>
              </a:rPr>
              <a:t>BĚŽNÉ PŘÍSTUPY</a:t>
            </a:r>
            <a:endParaRPr lang="cs-CZ" sz="1600" b="0">
              <a:solidFill>
                <a:schemeClr val="accent2"/>
              </a:solidFill>
            </a:endParaRPr>
          </a:p>
        </p:txBody>
      </p:sp>
      <p:sp>
        <p:nvSpPr>
          <p:cNvPr id="228368" name="Text Box 16"/>
          <p:cNvSpPr txBox="1">
            <a:spLocks noChangeArrowheads="1"/>
          </p:cNvSpPr>
          <p:nvPr/>
        </p:nvSpPr>
        <p:spPr bwMode="auto">
          <a:xfrm>
            <a:off x="4859338" y="404813"/>
            <a:ext cx="3240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rgbClr val="FF0000"/>
                </a:solidFill>
              </a:rPr>
              <a:t>PREVENTIVNÍ SYSTÉM</a:t>
            </a:r>
            <a:endParaRPr lang="cs-CZ" sz="1600" b="0">
              <a:solidFill>
                <a:srgbClr val="FF0000"/>
              </a:solidFill>
            </a:endParaRPr>
          </a:p>
        </p:txBody>
      </p:sp>
      <p:pic>
        <p:nvPicPr>
          <p:cNvPr id="228369" name="Picture 17" descr="psychologie-img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2088" y="0"/>
            <a:ext cx="73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8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8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8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63" grpId="0"/>
      <p:bldP spid="228366" grpId="0"/>
      <p:bldP spid="228367" grpId="0"/>
      <p:bldP spid="2283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341438"/>
            <a:ext cx="8964612" cy="5184775"/>
            <a:chOff x="295" y="890"/>
            <a:chExt cx="5261" cy="3266"/>
          </a:xfrm>
        </p:grpSpPr>
        <p:sp>
          <p:nvSpPr>
            <p:cNvPr id="256003" name="Rectangle 3"/>
            <p:cNvSpPr>
              <a:spLocks noChangeArrowheads="1"/>
            </p:cNvSpPr>
            <p:nvPr/>
          </p:nvSpPr>
          <p:spPr bwMode="auto">
            <a:xfrm>
              <a:off x="295" y="890"/>
              <a:ext cx="5261" cy="326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4593" name="Text Box 4"/>
            <p:cNvSpPr txBox="1">
              <a:spLocks noChangeArrowheads="1"/>
            </p:cNvSpPr>
            <p:nvPr/>
          </p:nvSpPr>
          <p:spPr bwMode="auto">
            <a:xfrm>
              <a:off x="431" y="1012"/>
              <a:ext cx="4944" cy="2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 Hazard </a:t>
              </a:r>
            </a:p>
            <a:p>
              <a:pPr lvl="1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chemeClr val="hlink"/>
                  </a:solidFill>
                  <a:latin typeface="Tahoma" pitchFamily="34" charset="0"/>
                </a:rPr>
                <a:t>  Překračování rizika v "hraní".</a:t>
              </a:r>
            </a:p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 Vášeň</a:t>
              </a:r>
            </a:p>
            <a:p>
              <a:pPr lvl="1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 Propadnutí něčemu, </a:t>
              </a:r>
            </a:p>
            <a:p>
              <a:pPr lvl="1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 vášnivé uspokojování se nějakou činností.</a:t>
              </a:r>
            </a:p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 Prudká akce</a:t>
              </a:r>
            </a:p>
            <a:p>
              <a:pPr lvl="1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 Nepřiměřená reakce, vznětlivost, impulzivita.</a:t>
              </a:r>
            </a:p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 Přivlastňování</a:t>
              </a:r>
            </a:p>
            <a:p>
              <a:pPr lvl="1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 Přebírání inspirace, ale i </a:t>
              </a:r>
            </a:p>
            <a:p>
              <a:pPr lvl="1" eaLnBrk="0" hangingPunct="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 Vykrádání cizích myšlenek.</a:t>
              </a:r>
            </a:p>
            <a:p>
              <a:pPr lvl="1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None/>
              </a:pPr>
              <a:endParaRPr lang="cs-CZ" sz="1600" b="0">
                <a:solidFill>
                  <a:srgbClr val="008080"/>
                </a:solidFill>
                <a:latin typeface="Tahoma" pitchFamily="34" charset="0"/>
              </a:endParaRPr>
            </a:p>
            <a:p>
              <a:pPr lvl="1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cs-CZ" sz="2400" b="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grpSp>
        <p:nvGrpSpPr>
          <p:cNvPr id="24579" name="Group 5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24589" name="Rectangle 6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0" name="Rectangle 7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1" name="Text Box 8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24580" name="Group 9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24587" name="Rectangle 10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8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56012" name="Rectangle 12"/>
          <p:cNvSpPr>
            <a:spLocks noChangeArrowheads="1"/>
          </p:cNvSpPr>
          <p:nvPr/>
        </p:nvSpPr>
        <p:spPr bwMode="auto">
          <a:xfrm>
            <a:off x="466725" y="1052513"/>
            <a:ext cx="5545138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322263" y="6921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OSOBA - OHROŽENÍ RIZIKOVÝMI JEVY</a:t>
            </a:r>
          </a:p>
        </p:txBody>
      </p:sp>
      <p:pic>
        <p:nvPicPr>
          <p:cNvPr id="256014" name="Picture 14" descr="LOGOPul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3333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ástupný symbol pro text 2"/>
          <p:cNvSpPr txBox="1">
            <a:spLocks/>
          </p:cNvSpPr>
          <p:nvPr/>
        </p:nvSpPr>
        <p:spPr bwMode="auto">
          <a:xfrm>
            <a:off x="395288" y="4941888"/>
            <a:ext cx="6858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70000"/>
              <a:buFont typeface="Tahoma" pitchFamily="34" charset="0"/>
              <a:buChar char="●"/>
            </a:pPr>
            <a:r>
              <a:rPr lang="cs-CZ" sz="2000" b="0">
                <a:solidFill>
                  <a:srgbClr val="008080"/>
                </a:solidFill>
                <a:latin typeface="Tahoma" pitchFamily="34" charset="0"/>
              </a:rPr>
              <a:t>Nepřijetí skupinou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Tahoma" pitchFamily="34" charset="0"/>
              <a:buChar char="●"/>
            </a:pPr>
            <a:r>
              <a:rPr lang="cs-CZ" sz="1600" b="0">
                <a:solidFill>
                  <a:srgbClr val="008080"/>
                </a:solidFill>
                <a:latin typeface="Tahoma" pitchFamily="34" charset="0"/>
              </a:rPr>
              <a:t>Úzkost z odmítnutí skupinou.</a:t>
            </a:r>
          </a:p>
          <a:p>
            <a:pPr marL="342900" indent="-342900" eaLnBrk="0" hangingPunct="0">
              <a:spcBef>
                <a:spcPct val="20000"/>
              </a:spcBef>
              <a:buClr>
                <a:srgbClr val="CC3300"/>
              </a:buClr>
              <a:buSzPct val="70000"/>
              <a:buFont typeface="Tahoma" pitchFamily="34" charset="0"/>
              <a:buChar char="●"/>
            </a:pPr>
            <a:r>
              <a:rPr lang="cs-CZ" sz="2000" b="0">
                <a:solidFill>
                  <a:srgbClr val="008080"/>
                </a:solidFill>
                <a:latin typeface="Tahoma" pitchFamily="34" charset="0"/>
              </a:rPr>
              <a:t>Regulace uspokojení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Tahoma" pitchFamily="34" charset="0"/>
              <a:buChar char="●"/>
            </a:pPr>
            <a:r>
              <a:rPr lang="cs-CZ" sz="1600" b="0">
                <a:solidFill>
                  <a:srgbClr val="008080"/>
                </a:solidFill>
                <a:latin typeface="Tahoma" pitchFamily="34" charset="0"/>
              </a:rPr>
              <a:t>Stimulování a tlumení slasti.</a:t>
            </a:r>
          </a:p>
        </p:txBody>
      </p:sp>
      <p:pic>
        <p:nvPicPr>
          <p:cNvPr id="256017" name="Picture 1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4221163"/>
            <a:ext cx="2259013" cy="185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56018" name="Picture 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7763" y="2060575"/>
            <a:ext cx="2366962" cy="1595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6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6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2" grpId="0" animBg="1"/>
      <p:bldP spid="256013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341438"/>
            <a:ext cx="8964612" cy="5184775"/>
            <a:chOff x="295" y="890"/>
            <a:chExt cx="5261" cy="3266"/>
          </a:xfrm>
        </p:grpSpPr>
        <p:sp>
          <p:nvSpPr>
            <p:cNvPr id="257027" name="Rectangle 3"/>
            <p:cNvSpPr>
              <a:spLocks noChangeArrowheads="1"/>
            </p:cNvSpPr>
            <p:nvPr/>
          </p:nvSpPr>
          <p:spPr bwMode="auto">
            <a:xfrm>
              <a:off x="295" y="890"/>
              <a:ext cx="5261" cy="326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5616" name="Text Box 4"/>
            <p:cNvSpPr txBox="1">
              <a:spLocks noChangeArrowheads="1"/>
            </p:cNvSpPr>
            <p:nvPr/>
          </p:nvSpPr>
          <p:spPr bwMode="auto">
            <a:xfrm>
              <a:off x="431" y="1012"/>
              <a:ext cx="4944" cy="2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</a:rPr>
                <a:t> Potenciál k osobnímu (NJ)</a:t>
              </a:r>
              <a:endParaRPr lang="cs-CZ" sz="2400" b="0">
                <a:solidFill>
                  <a:srgbClr val="008080"/>
                </a:solidFill>
                <a:latin typeface="Tahoma" pitchFamily="34" charset="0"/>
              </a:endParaRPr>
            </a:p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</a:rPr>
                <a:t> Potenciál k p</a:t>
              </a: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racovn</a:t>
              </a:r>
              <a:r>
                <a:rPr lang="cs-CZ" sz="2400" b="0">
                  <a:solidFill>
                    <a:srgbClr val="008080"/>
                  </a:solidFill>
                </a:rPr>
                <a:t>ím</a:t>
              </a: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</a:t>
              </a:r>
              <a:r>
                <a:rPr lang="cs-CZ" sz="2400" b="0">
                  <a:solidFill>
                    <a:srgbClr val="008080"/>
                  </a:solidFill>
                </a:rPr>
                <a:t>(NJ)</a:t>
              </a:r>
              <a:endParaRPr lang="cs-CZ" sz="2400" b="0">
                <a:solidFill>
                  <a:srgbClr val="008080"/>
                </a:solidFill>
                <a:latin typeface="Tahoma" pitchFamily="34" charset="0"/>
              </a:endParaRPr>
            </a:p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</a:rPr>
                <a:t> Potenciál k (NJ)</a:t>
              </a: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</a:t>
              </a:r>
              <a:r>
                <a:rPr lang="cs-CZ" sz="2400" b="0">
                  <a:solidFill>
                    <a:srgbClr val="008080"/>
                  </a:solidFill>
                </a:rPr>
                <a:t>vůči</a:t>
              </a: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firmě.</a:t>
              </a:r>
            </a:p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</a:rPr>
                <a:t> </a:t>
              </a: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Spolehlivost, závislost na </a:t>
              </a:r>
            </a:p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None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podmínkách a blokace </a:t>
              </a:r>
            </a:p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None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při </a:t>
              </a:r>
              <a:r>
                <a:rPr lang="cs-CZ" sz="2400" b="0">
                  <a:solidFill>
                    <a:srgbClr val="008080"/>
                  </a:solidFill>
                </a:rPr>
                <a:t>podvodech</a:t>
              </a: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.</a:t>
              </a:r>
            </a:p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</a:rPr>
                <a:t> </a:t>
              </a: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Co osoba cítí jako </a:t>
              </a:r>
              <a:r>
                <a:rPr lang="cs-CZ" sz="2400" b="0">
                  <a:solidFill>
                    <a:srgbClr val="008080"/>
                  </a:solidFill>
                </a:rPr>
                <a:t>NJ</a:t>
              </a: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.</a:t>
              </a:r>
            </a:p>
            <a:p>
              <a:pPr eaLnBrk="0" hangingPunct="0"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</a:rPr>
                <a:t> </a:t>
              </a: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Co osoba necítí jako </a:t>
              </a:r>
              <a:r>
                <a:rPr lang="cs-CZ" sz="2400" b="0">
                  <a:solidFill>
                    <a:srgbClr val="008080"/>
                  </a:solidFill>
                </a:rPr>
                <a:t>NJ</a:t>
              </a: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.</a:t>
              </a:r>
              <a:endParaRPr lang="cs-CZ" sz="1600" b="0">
                <a:solidFill>
                  <a:srgbClr val="008080"/>
                </a:solidFill>
                <a:latin typeface="Tahoma" pitchFamily="34" charset="0"/>
              </a:endParaRPr>
            </a:p>
            <a:p>
              <a:pPr lvl="1" eaLnBrk="0" hangingPunct="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endParaRPr lang="cs-CZ" sz="2400" b="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pic>
        <p:nvPicPr>
          <p:cNvPr id="25703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429000"/>
            <a:ext cx="29495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604" name="Group 5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25612" name="Rectangle 6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3" name="Rectangle 7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4" name="Text Box 8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25610" name="Rectangle 10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5611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57036" name="Rectangle 12"/>
          <p:cNvSpPr>
            <a:spLocks noChangeArrowheads="1"/>
          </p:cNvSpPr>
          <p:nvPr/>
        </p:nvSpPr>
        <p:spPr bwMode="auto">
          <a:xfrm>
            <a:off x="466725" y="1052513"/>
            <a:ext cx="5545138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7037" name="Text Box 13"/>
          <p:cNvSpPr txBox="1">
            <a:spLocks noChangeArrowheads="1"/>
          </p:cNvSpPr>
          <p:nvPr/>
        </p:nvSpPr>
        <p:spPr bwMode="auto">
          <a:xfrm>
            <a:off x="322263" y="6921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OSOBA A NEPOCTIVÉ JEDNÁNÍ (NJ)</a:t>
            </a:r>
          </a:p>
        </p:txBody>
      </p:sp>
      <p:pic>
        <p:nvPicPr>
          <p:cNvPr id="257038" name="Picture 14" descr="LOGOPule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28000" y="333375"/>
            <a:ext cx="10160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7040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1412875"/>
            <a:ext cx="2690812" cy="22082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7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7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7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57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57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36" grpId="0" animBg="1"/>
      <p:bldP spid="2570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341438"/>
            <a:ext cx="8964612" cy="5184775"/>
            <a:chOff x="295" y="890"/>
            <a:chExt cx="5261" cy="3266"/>
          </a:xfrm>
        </p:grpSpPr>
        <p:sp>
          <p:nvSpPr>
            <p:cNvPr id="231427" name="Rectangle 3"/>
            <p:cNvSpPr>
              <a:spLocks noChangeArrowheads="1"/>
            </p:cNvSpPr>
            <p:nvPr/>
          </p:nvSpPr>
          <p:spPr bwMode="auto">
            <a:xfrm>
              <a:off x="295" y="890"/>
              <a:ext cx="5261" cy="326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6638" name="Text Box 4"/>
            <p:cNvSpPr txBox="1">
              <a:spLocks noChangeArrowheads="1"/>
            </p:cNvSpPr>
            <p:nvPr/>
          </p:nvSpPr>
          <p:spPr bwMode="auto">
            <a:xfrm>
              <a:off x="431" y="1012"/>
              <a:ext cx="4944" cy="3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CC3300"/>
                </a:buClr>
                <a:buSzPct val="70000"/>
                <a:buFont typeface="Tahoma" pitchFamily="34" charset="0"/>
                <a:buChar char="●"/>
              </a:pPr>
              <a:r>
                <a:rPr lang="cs-CZ" sz="2000">
                  <a:solidFill>
                    <a:schemeClr val="tx1"/>
                  </a:solidFill>
                  <a:latin typeface="Tahoma" pitchFamily="34" charset="0"/>
                </a:rPr>
                <a:t>   </a:t>
              </a:r>
              <a:r>
                <a:rPr lang="cs-CZ" sz="2000">
                  <a:solidFill>
                    <a:srgbClr val="009999"/>
                  </a:solidFill>
                  <a:latin typeface="Tahoma" pitchFamily="34" charset="0"/>
                </a:rPr>
                <a:t>Je postaven na základech metody barvově slovních asociací</a:t>
              </a:r>
            </a:p>
            <a:p>
              <a:pPr>
                <a:spcBef>
                  <a:spcPct val="20000"/>
                </a:spcBef>
                <a:buClr>
                  <a:srgbClr val="CC3300"/>
                </a:buClr>
                <a:buSzPct val="70000"/>
                <a:buFont typeface="Tahoma" pitchFamily="34" charset="0"/>
                <a:buChar char="●"/>
              </a:pPr>
              <a:r>
                <a:rPr lang="cs-CZ" sz="1800">
                  <a:solidFill>
                    <a:schemeClr val="tx1"/>
                  </a:solidFill>
                </a:rPr>
                <a:t>   </a:t>
              </a:r>
              <a:r>
                <a:rPr lang="cs-CZ" sz="2000" b="0">
                  <a:solidFill>
                    <a:schemeClr val="hlink"/>
                  </a:solidFill>
                  <a:latin typeface="Tahoma" pitchFamily="34" charset="0"/>
                </a:rPr>
                <a:t>Metoda Barvově slovních asociací kombinuje dvě ověřené psychologické metody.</a:t>
              </a:r>
            </a:p>
            <a:p>
              <a:pPr>
                <a:spcBef>
                  <a:spcPct val="20000"/>
                </a:spcBef>
                <a:buClr>
                  <a:srgbClr val="CC3300"/>
                </a:buClr>
                <a:buSzPct val="70000"/>
                <a:buFont typeface="Tahoma" pitchFamily="34" charset="0"/>
                <a:buChar char="●"/>
              </a:pPr>
              <a:r>
                <a:rPr lang="cs-CZ" sz="2000" b="0">
                  <a:solidFill>
                    <a:schemeClr val="hlink"/>
                  </a:solidFill>
                  <a:latin typeface="Tahoma" pitchFamily="34" charset="0"/>
                </a:rPr>
                <a:t>  Teorie asociací přinesli do psychologie Wilhelm Wundt a William James již koncem 19. století.</a:t>
              </a:r>
            </a:p>
            <a:p>
              <a:pPr>
                <a:spcBef>
                  <a:spcPct val="20000"/>
                </a:spcBef>
                <a:buClr>
                  <a:srgbClr val="CC3300"/>
                </a:buClr>
                <a:buSzPct val="70000"/>
                <a:buFont typeface="Tahoma" pitchFamily="34" charset="0"/>
                <a:buChar char="●"/>
              </a:pPr>
              <a:r>
                <a:rPr lang="cs-CZ" sz="2000" b="0">
                  <a:solidFill>
                    <a:schemeClr val="hlink"/>
                  </a:solidFill>
                  <a:latin typeface="Tahoma" pitchFamily="34" charset="0"/>
                </a:rPr>
                <a:t>   Kořeny barvového testu položil Max Lüscher, autor Lüscherova barvového testu. </a:t>
              </a:r>
            </a:p>
            <a:p>
              <a:pPr>
                <a:spcBef>
                  <a:spcPct val="20000"/>
                </a:spcBef>
                <a:buClr>
                  <a:srgbClr val="CC3300"/>
                </a:buClr>
                <a:buSzPct val="70000"/>
                <a:buFont typeface="Tahoma" pitchFamily="34" charset="0"/>
                <a:buChar char="●"/>
              </a:pPr>
              <a:r>
                <a:rPr lang="cs-CZ" sz="2000">
                  <a:solidFill>
                    <a:schemeClr val="hlink"/>
                  </a:solidFill>
                  <a:latin typeface="Tahoma" pitchFamily="34" charset="0"/>
                </a:rPr>
                <a:t>    Diagnosticko intervenční systém Barvy života spojuje výhody těchto metod</a:t>
              </a:r>
              <a:r>
                <a:rPr lang="cs-CZ" sz="2000" b="0">
                  <a:solidFill>
                    <a:schemeClr val="hlink"/>
                  </a:solidFill>
                  <a:latin typeface="Tahoma" pitchFamily="34" charset="0"/>
                </a:rPr>
                <a:t>. </a:t>
              </a:r>
              <a:endParaRPr lang="cs-CZ" sz="2000" b="0">
                <a:solidFill>
                  <a:schemeClr val="hlink"/>
                </a:solidFill>
              </a:endParaRPr>
            </a:p>
            <a:p>
              <a:pPr>
                <a:spcBef>
                  <a:spcPct val="20000"/>
                </a:spcBef>
                <a:buClr>
                  <a:srgbClr val="CC3300"/>
                </a:buClr>
                <a:buSzPct val="70000"/>
                <a:buFont typeface="Tahoma" pitchFamily="34" charset="0"/>
                <a:buChar char="●"/>
              </a:pPr>
              <a:endParaRPr lang="cs-CZ" sz="2000" b="0">
                <a:solidFill>
                  <a:schemeClr val="hlink"/>
                </a:solidFill>
              </a:endParaRPr>
            </a:p>
            <a:p>
              <a:pPr>
                <a:spcBef>
                  <a:spcPct val="20000"/>
                </a:spcBef>
                <a:buClr>
                  <a:srgbClr val="CC3300"/>
                </a:buClr>
                <a:buSzPct val="70000"/>
                <a:buFont typeface="Wingdings" pitchFamily="2" charset="2"/>
                <a:buChar char="l"/>
              </a:pPr>
              <a:r>
                <a:rPr lang="cs-CZ" sz="2000">
                  <a:solidFill>
                    <a:schemeClr val="hlink"/>
                  </a:solidFill>
                  <a:latin typeface="Tahoma" pitchFamily="34" charset="0"/>
                </a:rPr>
                <a:t>Měříme vnitřní postoje osob </a:t>
              </a:r>
            </a:p>
            <a:p>
              <a:pPr lvl="1">
                <a:spcBef>
                  <a:spcPct val="20000"/>
                </a:spcBef>
                <a:buClr>
                  <a:schemeClr val="tx2"/>
                </a:buClr>
                <a:buSzPct val="70000"/>
                <a:buFont typeface="Wingdings" pitchFamily="2" charset="2"/>
                <a:buNone/>
              </a:pPr>
              <a:r>
                <a:rPr lang="cs-CZ" sz="2000" b="0">
                  <a:solidFill>
                    <a:schemeClr val="hlink"/>
                  </a:solidFill>
                  <a:latin typeface="Tahoma" pitchFamily="34" charset="0"/>
                </a:rPr>
                <a:t>Měříme vnitřní a skryté postoje. Postoje, které si člověk přímo nevybavuje nebo je neumí pojmenovat. A velice těžko je může při měření ovlivnit.</a:t>
              </a:r>
            </a:p>
          </p:txBody>
        </p:sp>
      </p:grpSp>
      <p:grpSp>
        <p:nvGrpSpPr>
          <p:cNvPr id="26627" name="Group 5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26634" name="Rectangle 6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35" name="Rectangle 7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36" name="Text Box 8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26628" name="Group 9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26632" name="Rectangle 10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663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1436" name="Rectangle 12"/>
          <p:cNvSpPr>
            <a:spLocks noChangeArrowheads="1"/>
          </p:cNvSpPr>
          <p:nvPr/>
        </p:nvSpPr>
        <p:spPr bwMode="auto">
          <a:xfrm>
            <a:off x="466725" y="1052513"/>
            <a:ext cx="5545138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1437" name="Text Box 13"/>
          <p:cNvSpPr txBox="1">
            <a:spLocks noChangeArrowheads="1"/>
          </p:cNvSpPr>
          <p:nvPr/>
        </p:nvSpPr>
        <p:spPr bwMode="auto">
          <a:xfrm>
            <a:off x="322263" y="6921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DIAGNOSTICKO INTERVENČNÍ SYSTÉM</a:t>
            </a:r>
          </a:p>
        </p:txBody>
      </p:sp>
      <p:pic>
        <p:nvPicPr>
          <p:cNvPr id="231439" name="Picture 15" descr="kop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05775" y="404813"/>
            <a:ext cx="1038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1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1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1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36" grpId="0" animBg="1"/>
      <p:bldP spid="2314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341438"/>
            <a:ext cx="8964612" cy="5184775"/>
            <a:chOff x="295" y="890"/>
            <a:chExt cx="5261" cy="3266"/>
          </a:xfrm>
        </p:grpSpPr>
        <p:sp>
          <p:nvSpPr>
            <p:cNvPr id="234499" name="Rectangle 3"/>
            <p:cNvSpPr>
              <a:spLocks noChangeArrowheads="1"/>
            </p:cNvSpPr>
            <p:nvPr/>
          </p:nvSpPr>
          <p:spPr bwMode="auto">
            <a:xfrm>
              <a:off x="295" y="890"/>
              <a:ext cx="5261" cy="326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7663" name="Text Box 4"/>
            <p:cNvSpPr txBox="1">
              <a:spLocks noChangeArrowheads="1"/>
            </p:cNvSpPr>
            <p:nvPr/>
          </p:nvSpPr>
          <p:spPr bwMode="auto">
            <a:xfrm>
              <a:off x="431" y="1012"/>
              <a:ext cx="4944" cy="11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chemeClr val="hlink"/>
                  </a:solidFill>
                </a:rPr>
                <a:t> </a:t>
              </a:r>
              <a:r>
                <a:rPr lang="cs-CZ" sz="2400" b="0">
                  <a:solidFill>
                    <a:schemeClr val="hlink"/>
                  </a:solidFill>
                  <a:latin typeface="Tahoma" pitchFamily="34" charset="0"/>
                </a:rPr>
                <a:t>Snímání osob u počítače (maximální délka </a:t>
              </a:r>
              <a:r>
                <a:rPr lang="cs-CZ" sz="2400" b="0">
                  <a:solidFill>
                    <a:schemeClr val="hlink"/>
                  </a:solidFill>
                </a:rPr>
                <a:t>2</a:t>
              </a:r>
              <a:r>
                <a:rPr lang="cs-CZ" sz="2400" b="0">
                  <a:solidFill>
                    <a:schemeClr val="hlink"/>
                  </a:solidFill>
                  <a:latin typeface="Tahoma" pitchFamily="34" charset="0"/>
                </a:rPr>
                <a:t>0 minut) </a:t>
              </a:r>
            </a:p>
            <a:p>
              <a:pPr lvl="1">
                <a:spcBef>
                  <a:spcPct val="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chemeClr val="hlink"/>
                  </a:solidFill>
                  <a:latin typeface="Tahoma" pitchFamily="34" charset="0"/>
                </a:rPr>
                <a:t>  Z jakéhokoli počítače připojeného k Internetu vyberou snímané osoby 3 barvy ke každému zobrazenému slovu</a:t>
              </a:r>
            </a:p>
            <a:p>
              <a:pPr lvl="1">
                <a:spcBef>
                  <a:spcPct val="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chemeClr val="hlink"/>
                  </a:solidFill>
                  <a:latin typeface="Tahoma" pitchFamily="34" charset="0"/>
                </a:rPr>
                <a:t>  Snímání může být anonymní nebo adresné</a:t>
              </a:r>
            </a:p>
            <a:p>
              <a:pPr lvl="1">
                <a:spcBef>
                  <a:spcPct val="0"/>
                </a:spcBef>
                <a:buClr>
                  <a:schemeClr val="accent2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chemeClr val="hlink"/>
                  </a:solidFill>
                  <a:latin typeface="Tahoma" pitchFamily="34" charset="0"/>
                </a:rPr>
                <a:t>  Snímaná osoba udává věk, pohlaví, zařazení do oddělení a libovolné množství dalších údajů dle přání klienta </a:t>
              </a:r>
            </a:p>
          </p:txBody>
        </p:sp>
      </p:grpSp>
      <p:grpSp>
        <p:nvGrpSpPr>
          <p:cNvPr id="27651" name="Group 5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27659" name="Rectangle 6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60" name="Rectangle 7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61" name="Text Box 8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27652" name="Group 9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27657" name="Rectangle 10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7658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4508" name="Rectangle 12"/>
          <p:cNvSpPr>
            <a:spLocks noChangeArrowheads="1"/>
          </p:cNvSpPr>
          <p:nvPr/>
        </p:nvSpPr>
        <p:spPr bwMode="auto">
          <a:xfrm>
            <a:off x="466725" y="1052513"/>
            <a:ext cx="5545138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4509" name="Text Box 13"/>
          <p:cNvSpPr txBox="1">
            <a:spLocks noChangeArrowheads="1"/>
          </p:cNvSpPr>
          <p:nvPr/>
        </p:nvSpPr>
        <p:spPr bwMode="auto">
          <a:xfrm>
            <a:off x="322263" y="6921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PROCES DIAGNOSTIKY</a:t>
            </a:r>
          </a:p>
        </p:txBody>
      </p:sp>
      <p:pic>
        <p:nvPicPr>
          <p:cNvPr id="234511" name="Obrázek 4" descr="snimac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3644900"/>
            <a:ext cx="3867150" cy="245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4512" name="Picture 16" descr="kop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05775" y="404813"/>
            <a:ext cx="10382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8" grpId="0" animBg="1"/>
      <p:bldP spid="2345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2" name="Picture 2" descr="BD182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365625"/>
            <a:ext cx="1008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675" name="Group 3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28698" name="Rectangle 4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699" name="Rectangle 5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700" name="Text Box 6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28676" name="Group 7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28696" name="Rectangle 8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8697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8677" name="Oval 12"/>
          <p:cNvSpPr>
            <a:spLocks noChangeArrowheads="1"/>
          </p:cNvSpPr>
          <p:nvPr/>
        </p:nvSpPr>
        <p:spPr bwMode="auto">
          <a:xfrm>
            <a:off x="1187450" y="3860800"/>
            <a:ext cx="2736850" cy="23050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15056" name="Picture 16" descr="BD182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3933825"/>
            <a:ext cx="11588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7" name="Picture 17" descr="BD1824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716338"/>
            <a:ext cx="189547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58" name="Picture 18" descr="BD18225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4005263"/>
            <a:ext cx="72072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59" name="Rectangle 19"/>
          <p:cNvSpPr>
            <a:spLocks noChangeArrowheads="1"/>
          </p:cNvSpPr>
          <p:nvPr/>
        </p:nvSpPr>
        <p:spPr bwMode="auto">
          <a:xfrm>
            <a:off x="6372225" y="2420938"/>
            <a:ext cx="208915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cs typeface="Times New Roman" pitchFamily="18" charset="0"/>
              </a:rPr>
              <a:t>Databázová aplikace, která měří, rozklíčovává a vyhodnocuje nasnímané procesy</a:t>
            </a: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15060" name="Rectangle 20"/>
          <p:cNvSpPr>
            <a:spLocks noChangeArrowheads="1"/>
          </p:cNvSpPr>
          <p:nvPr/>
        </p:nvSpPr>
        <p:spPr bwMode="auto">
          <a:xfrm>
            <a:off x="323850" y="3141663"/>
            <a:ext cx="165576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PC, doteková obrazovka, mobilní zařízení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15061" name="AutoShape 21"/>
          <p:cNvSpPr>
            <a:spLocks noChangeArrowheads="1"/>
          </p:cNvSpPr>
          <p:nvPr/>
        </p:nvSpPr>
        <p:spPr bwMode="auto">
          <a:xfrm>
            <a:off x="3348038" y="1700213"/>
            <a:ext cx="2952750" cy="4895850"/>
          </a:xfrm>
          <a:prstGeom prst="irregularSeal2">
            <a:avLst/>
          </a:prstGeom>
          <a:solidFill>
            <a:srgbClr val="00FF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15062" name="Rectangle 22"/>
          <p:cNvSpPr>
            <a:spLocks noChangeArrowheads="1"/>
          </p:cNvSpPr>
          <p:nvPr/>
        </p:nvSpPr>
        <p:spPr bwMode="auto">
          <a:xfrm>
            <a:off x="4140200" y="3644900"/>
            <a:ext cx="16557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INTERNET</a:t>
            </a:r>
          </a:p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LAN/WAN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215063" name="Picture 23" descr="webovy_snimac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0825" y="1163638"/>
            <a:ext cx="2881313" cy="182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4" name="Picture 24" descr="webovy_snimac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1550" y="4005263"/>
            <a:ext cx="719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5" name="Line 25"/>
          <p:cNvSpPr>
            <a:spLocks noChangeShapeType="1"/>
          </p:cNvSpPr>
          <p:nvPr/>
        </p:nvSpPr>
        <p:spPr bwMode="auto">
          <a:xfrm>
            <a:off x="1979613" y="4508500"/>
            <a:ext cx="4248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15066" name="Rectangle 26"/>
          <p:cNvSpPr>
            <a:spLocks noChangeArrowheads="1"/>
          </p:cNvSpPr>
          <p:nvPr/>
        </p:nvSpPr>
        <p:spPr bwMode="auto">
          <a:xfrm>
            <a:off x="2268538" y="4581525"/>
            <a:ext cx="223202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2. Ukládání nasnímaných dat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15067" name="Line 27"/>
          <p:cNvSpPr>
            <a:spLocks noChangeShapeType="1"/>
          </p:cNvSpPr>
          <p:nvPr/>
        </p:nvSpPr>
        <p:spPr bwMode="auto">
          <a:xfrm flipH="1" flipV="1">
            <a:off x="1979613" y="4149725"/>
            <a:ext cx="42497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15068" name="Rectangle 28"/>
          <p:cNvSpPr>
            <a:spLocks noChangeArrowheads="1"/>
          </p:cNvSpPr>
          <p:nvPr/>
        </p:nvSpPr>
        <p:spPr bwMode="auto">
          <a:xfrm>
            <a:off x="2339975" y="3789363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1. Html stránka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15069" name="Text Box 29"/>
          <p:cNvSpPr txBox="1">
            <a:spLocks noChangeArrowheads="1"/>
          </p:cNvSpPr>
          <p:nvPr/>
        </p:nvSpPr>
        <p:spPr bwMode="auto">
          <a:xfrm>
            <a:off x="684213" y="4048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1"/>
                </a:solidFill>
              </a:rPr>
              <a:t>SCHÉMA TECHNICKÉHO ŘEŠENÍ</a:t>
            </a:r>
          </a:p>
        </p:txBody>
      </p:sp>
      <p:sp>
        <p:nvSpPr>
          <p:cNvPr id="215070" name="Rectangle 30"/>
          <p:cNvSpPr>
            <a:spLocks noChangeArrowheads="1"/>
          </p:cNvSpPr>
          <p:nvPr/>
        </p:nvSpPr>
        <p:spPr bwMode="auto">
          <a:xfrm>
            <a:off x="900113" y="765175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2987675" y="1052513"/>
            <a:ext cx="3240088" cy="792162"/>
            <a:chOff x="1882" y="663"/>
            <a:chExt cx="1542" cy="499"/>
          </a:xfrm>
        </p:grpSpPr>
        <p:sp>
          <p:nvSpPr>
            <p:cNvPr id="28694" name="AutoShape 14"/>
            <p:cNvSpPr>
              <a:spLocks noChangeArrowheads="1"/>
            </p:cNvSpPr>
            <p:nvPr/>
          </p:nvSpPr>
          <p:spPr bwMode="auto">
            <a:xfrm>
              <a:off x="2043" y="663"/>
              <a:ext cx="1249" cy="499"/>
            </a:xfrm>
            <a:prstGeom prst="wedgeRoundRectCallout">
              <a:avLst>
                <a:gd name="adj1" fmla="val -74662"/>
                <a:gd name="adj2" fmla="val 55208"/>
                <a:gd name="adj3" fmla="val 16667"/>
              </a:avLst>
            </a:prstGeom>
            <a:gradFill rotWithShape="1">
              <a:gsLst>
                <a:gs pos="0">
                  <a:srgbClr val="0000FF">
                    <a:alpha val="50998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Tx/>
                <a:buChar char="•"/>
              </a:pPr>
              <a:endParaRPr lang="cs-CZ" sz="1600" b="0">
                <a:solidFill>
                  <a:schemeClr val="tx1"/>
                </a:solidFill>
              </a:endParaRPr>
            </a:p>
          </p:txBody>
        </p:sp>
        <p:sp>
          <p:nvSpPr>
            <p:cNvPr id="28695" name="Text Box 15"/>
            <p:cNvSpPr txBox="1">
              <a:spLocks noChangeArrowheads="1"/>
            </p:cNvSpPr>
            <p:nvPr/>
          </p:nvSpPr>
          <p:spPr bwMode="auto">
            <a:xfrm>
              <a:off x="1882" y="663"/>
              <a:ext cx="1542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0"/>
                </a:spcBef>
              </a:pPr>
              <a:endParaRPr lang="cs-CZ" sz="1400">
                <a:solidFill>
                  <a:schemeClr val="tx1"/>
                </a:solidFill>
              </a:endParaRPr>
            </a:p>
            <a:p>
              <a:pPr algn="ctr" eaLnBrk="0" hangingPunct="0">
                <a:spcBef>
                  <a:spcPct val="0"/>
                </a:spcBef>
              </a:pPr>
              <a:r>
                <a:rPr lang="cs-CZ" sz="1400">
                  <a:solidFill>
                    <a:schemeClr val="hlink"/>
                  </a:solidFill>
                  <a:latin typeface="Tahoma" pitchFamily="34" charset="0"/>
                </a:rPr>
                <a:t>Internetový prohlížeč </a:t>
              </a:r>
            </a:p>
            <a:p>
              <a:pPr algn="ctr" eaLnBrk="0" hangingPunct="0">
                <a:spcBef>
                  <a:spcPct val="0"/>
                </a:spcBef>
              </a:pPr>
              <a:r>
                <a:rPr lang="cs-CZ" sz="1400">
                  <a:solidFill>
                    <a:schemeClr val="hlink"/>
                  </a:solidFill>
                  <a:latin typeface="Tahoma" pitchFamily="34" charset="0"/>
                </a:rPr>
                <a:t>snímání duševních procesů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215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15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15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1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1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21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1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2000"/>
                                        <p:tgtEl>
                                          <p:spTgt spid="21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1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9" grpId="0"/>
      <p:bldP spid="215060" grpId="0"/>
      <p:bldP spid="215061" grpId="0" animBg="1"/>
      <p:bldP spid="215062" grpId="0"/>
      <p:bldP spid="215065" grpId="0" animBg="1"/>
      <p:bldP spid="215066" grpId="0"/>
      <p:bldP spid="215067" grpId="0" animBg="1"/>
      <p:bldP spid="215068" grpId="0"/>
      <p:bldP spid="215069" grpId="0"/>
      <p:bldP spid="2150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341438"/>
            <a:ext cx="8964612" cy="5184775"/>
            <a:chOff x="295" y="890"/>
            <a:chExt cx="5261" cy="3266"/>
          </a:xfrm>
        </p:grpSpPr>
        <p:sp>
          <p:nvSpPr>
            <p:cNvPr id="233475" name="Rectangle 3"/>
            <p:cNvSpPr>
              <a:spLocks noChangeArrowheads="1"/>
            </p:cNvSpPr>
            <p:nvPr/>
          </p:nvSpPr>
          <p:spPr bwMode="auto">
            <a:xfrm>
              <a:off x="295" y="890"/>
              <a:ext cx="5261" cy="326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9710" name="Text Box 4"/>
            <p:cNvSpPr txBox="1">
              <a:spLocks noChangeArrowheads="1"/>
            </p:cNvSpPr>
            <p:nvPr/>
          </p:nvSpPr>
          <p:spPr bwMode="auto">
            <a:xfrm>
              <a:off x="431" y="1012"/>
              <a:ext cx="4944" cy="2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Tx/>
                <a:buChar char="•"/>
              </a:pP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  organizace sama využívá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a </a:t>
              </a: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provozuje systém,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do procesu snímání a zpracování nezasahuje žádný vnější lidský faktor (nemožnost úmyslného/neúmyslného ovlivnění vstupů a výstupů)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Tx/>
                <a:buChar char="•"/>
              </a:pP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  časová nenáročnost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(přesné výstupy jsou automaticky zpracovány a vyhodnoceny)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Tx/>
                <a:buChar char="•"/>
              </a:pP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 využití </a:t>
              </a: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počítačové technologie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, pro </a:t>
              </a: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dálkové snímání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(internet) a pro automatické </a:t>
              </a: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zpracování výsledků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(speciální aplikace pro rozklíčování brain mind processes)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Tx/>
                <a:buChar char="•"/>
              </a:pP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  velmi nízká obrana u zaměstnance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(v případě snahy o úmyslné ovlivnění, systém toto detekuje)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Tx/>
                <a:buChar char="•"/>
              </a:pP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  neprůhlednost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a tedy </a:t>
              </a: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nízká možnost záměrného zkreslování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Tx/>
                <a:buChar char="•"/>
              </a:pP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  anonymita snímaných osob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, klíč k identifikaci mají pouze odpovědné osoby 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Tx/>
                <a:buChar char="•"/>
              </a:pP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 snímání systémem </a:t>
              </a: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nemá ráz zkouškové situace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a nevyvolá obavy se selhání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Tx/>
                <a:buChar char="•"/>
              </a:pP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 poskytuje </a:t>
              </a:r>
              <a:r>
                <a:rPr lang="cs-CZ" sz="1600">
                  <a:solidFill>
                    <a:schemeClr val="hlink"/>
                  </a:solidFill>
                  <a:latin typeface="Tahoma" pitchFamily="34" charset="0"/>
                </a:rPr>
                <a:t>globální pohled na osobnost</a:t>
              </a: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(vnitřní významová i vnější realizační složka, dynamika změn, působící vlivy)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Tx/>
                <a:buChar char="•"/>
              </a:pPr>
              <a:r>
                <a:rPr lang="cs-CZ" sz="1600" b="0">
                  <a:solidFill>
                    <a:schemeClr val="hlink"/>
                  </a:solidFill>
                  <a:latin typeface="Tahoma" pitchFamily="34" charset="0"/>
                </a:rPr>
                <a:t>  zachycení vnitřních psychických obsahů, obtížně  sdělitelných a plně neuvědomovaných  (podvědomé a latentní obsahy psychiky)</a:t>
              </a:r>
            </a:p>
          </p:txBody>
        </p:sp>
      </p:grpSp>
      <p:grpSp>
        <p:nvGrpSpPr>
          <p:cNvPr id="29699" name="Group 5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29706" name="Rectangle 6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707" name="Rectangle 7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708" name="Text Box 8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29700" name="Group 9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29704" name="Rectangle 10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9705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33484" name="Rectangle 12"/>
          <p:cNvSpPr>
            <a:spLocks noChangeArrowheads="1"/>
          </p:cNvSpPr>
          <p:nvPr/>
        </p:nvSpPr>
        <p:spPr bwMode="auto">
          <a:xfrm>
            <a:off x="466725" y="1052513"/>
            <a:ext cx="5545138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322263" y="6921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UNIKÁTNOST POUŽITÍ SYSTÉMU</a:t>
            </a:r>
          </a:p>
        </p:txBody>
      </p:sp>
      <p:pic>
        <p:nvPicPr>
          <p:cNvPr id="233486" name="Picture 14" descr="LOGOPul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50" y="333375"/>
            <a:ext cx="971550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33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84" grpId="0" animBg="1"/>
      <p:bldP spid="23348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33" name="Picture 53" descr="banka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333375"/>
            <a:ext cx="653415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723" name="Group 2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30745" name="Rectangle 3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6" name="Rectangle 4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7" name="Text Box 5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30724" name="Group 6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30743" name="Rectangle 7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0744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6491" name="AutoShape 11"/>
          <p:cNvSpPr>
            <a:spLocks noChangeArrowheads="1"/>
          </p:cNvSpPr>
          <p:nvPr/>
        </p:nvSpPr>
        <p:spPr bwMode="auto">
          <a:xfrm>
            <a:off x="1619250" y="4941888"/>
            <a:ext cx="6048375" cy="935037"/>
          </a:xfrm>
          <a:prstGeom prst="bracketPair">
            <a:avLst>
              <a:gd name="adj" fmla="val 16667"/>
            </a:avLst>
          </a:prstGeom>
          <a:solidFill>
            <a:srgbClr val="FF505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492" name="Text Box 12"/>
          <p:cNvSpPr txBox="1">
            <a:spLocks noChangeArrowheads="1"/>
          </p:cNvSpPr>
          <p:nvPr/>
        </p:nvSpPr>
        <p:spPr bwMode="auto">
          <a:xfrm>
            <a:off x="2555875" y="5084763"/>
            <a:ext cx="41751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cs-CZ" sz="1600">
                <a:solidFill>
                  <a:schemeClr val="tx1"/>
                </a:solidFill>
              </a:rPr>
              <a:t>     UCHAZEČI O ZAMĚSTNÁNÍ</a:t>
            </a:r>
          </a:p>
          <a:p>
            <a:pPr algn="ctr" eaLnBrk="0" hangingPunct="0">
              <a:spcBef>
                <a:spcPct val="0"/>
              </a:spcBef>
            </a:pPr>
            <a:r>
              <a:rPr lang="cs-CZ" b="0">
                <a:solidFill>
                  <a:schemeClr val="tx1"/>
                </a:solidFill>
              </a:rPr>
              <a:t>Jednotliví uchazeči a vyhodnocení výběru pro konkrétní pozici</a:t>
            </a:r>
          </a:p>
        </p:txBody>
      </p:sp>
      <p:sp>
        <p:nvSpPr>
          <p:cNvPr id="276497" name="AutoShape 17"/>
          <p:cNvSpPr>
            <a:spLocks noChangeArrowheads="1"/>
          </p:cNvSpPr>
          <p:nvPr/>
        </p:nvSpPr>
        <p:spPr bwMode="auto">
          <a:xfrm>
            <a:off x="2555875" y="3860800"/>
            <a:ext cx="4176713" cy="952500"/>
          </a:xfrm>
          <a:prstGeom prst="bracketPair">
            <a:avLst>
              <a:gd name="adj" fmla="val 16667"/>
            </a:avLst>
          </a:prstGeom>
          <a:solidFill>
            <a:srgbClr val="00FF00"/>
          </a:solidFill>
          <a:ln w="28575">
            <a:solidFill>
              <a:srgbClr val="008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498" name="Text Box 18"/>
          <p:cNvSpPr txBox="1">
            <a:spLocks noChangeArrowheads="1"/>
          </p:cNvSpPr>
          <p:nvPr/>
        </p:nvSpPr>
        <p:spPr bwMode="auto">
          <a:xfrm>
            <a:off x="3132138" y="4005263"/>
            <a:ext cx="295275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cs-CZ" sz="1600">
                <a:solidFill>
                  <a:schemeClr val="tx1"/>
                </a:solidFill>
              </a:rPr>
              <a:t>ZAMĚSTNANCI</a:t>
            </a:r>
          </a:p>
          <a:p>
            <a:pPr algn="ctr" eaLnBrk="0" hangingPunct="0">
              <a:spcBef>
                <a:spcPct val="0"/>
              </a:spcBef>
            </a:pPr>
            <a:r>
              <a:rPr lang="cs-CZ" b="0">
                <a:solidFill>
                  <a:schemeClr val="tx1"/>
                </a:solidFill>
              </a:rPr>
              <a:t>Jednotlivé osoby na různých pozicích tvořící firmu</a:t>
            </a:r>
          </a:p>
        </p:txBody>
      </p:sp>
      <p:sp>
        <p:nvSpPr>
          <p:cNvPr id="276501" name="AutoShape 21"/>
          <p:cNvSpPr>
            <a:spLocks noChangeArrowheads="1"/>
          </p:cNvSpPr>
          <p:nvPr/>
        </p:nvSpPr>
        <p:spPr bwMode="auto">
          <a:xfrm>
            <a:off x="2771775" y="2924175"/>
            <a:ext cx="3744913" cy="1009650"/>
          </a:xfrm>
          <a:prstGeom prst="bracketPair">
            <a:avLst>
              <a:gd name="adj" fmla="val 16667"/>
            </a:avLst>
          </a:prstGeom>
          <a:solidFill>
            <a:srgbClr val="FFFF00"/>
          </a:solidFill>
          <a:ln w="2857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502" name="Text Box 22"/>
          <p:cNvSpPr txBox="1">
            <a:spLocks noChangeArrowheads="1"/>
          </p:cNvSpPr>
          <p:nvPr/>
        </p:nvSpPr>
        <p:spPr bwMode="auto">
          <a:xfrm>
            <a:off x="3276600" y="3068638"/>
            <a:ext cx="280828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cs-CZ" sz="1600">
                <a:solidFill>
                  <a:schemeClr val="tx1"/>
                </a:solidFill>
              </a:rPr>
              <a:t>ODDĚLENÍ</a:t>
            </a:r>
          </a:p>
          <a:p>
            <a:pPr algn="ctr" eaLnBrk="0" hangingPunct="0">
              <a:spcBef>
                <a:spcPct val="0"/>
              </a:spcBef>
            </a:pPr>
            <a:r>
              <a:rPr lang="cs-CZ" b="0">
                <a:solidFill>
                  <a:schemeClr val="tx1"/>
                </a:solidFill>
              </a:rPr>
              <a:t>Členění do útvarů, teamů a odborů dle organizační struktury</a:t>
            </a:r>
          </a:p>
        </p:txBody>
      </p:sp>
      <p:sp>
        <p:nvSpPr>
          <p:cNvPr id="276520" name="Oval 29"/>
          <p:cNvSpPr>
            <a:spLocks noChangeArrowheads="1"/>
          </p:cNvSpPr>
          <p:nvPr/>
        </p:nvSpPr>
        <p:spPr bwMode="auto">
          <a:xfrm>
            <a:off x="1763713" y="549275"/>
            <a:ext cx="1655762" cy="865188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6350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cs-CZ" sz="1600">
              <a:solidFill>
                <a:schemeClr val="tx1"/>
              </a:solidFill>
            </a:endParaRPr>
          </a:p>
        </p:txBody>
      </p:sp>
      <p:sp>
        <p:nvSpPr>
          <p:cNvPr id="276496" name="Text Box 16"/>
          <p:cNvSpPr txBox="1">
            <a:spLocks noChangeArrowheads="1"/>
          </p:cNvSpPr>
          <p:nvPr/>
        </p:nvSpPr>
        <p:spPr bwMode="auto">
          <a:xfrm>
            <a:off x="1979613" y="836613"/>
            <a:ext cx="1296987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cs-CZ" sz="1400">
                <a:solidFill>
                  <a:schemeClr val="tx1"/>
                </a:solidFill>
              </a:rPr>
              <a:t>ZÁKAZNÍCI</a:t>
            </a:r>
          </a:p>
        </p:txBody>
      </p:sp>
      <p:sp>
        <p:nvSpPr>
          <p:cNvPr id="276521" name="Oval 29"/>
          <p:cNvSpPr>
            <a:spLocks noChangeArrowheads="1"/>
          </p:cNvSpPr>
          <p:nvPr/>
        </p:nvSpPr>
        <p:spPr bwMode="auto">
          <a:xfrm>
            <a:off x="0" y="549275"/>
            <a:ext cx="1655763" cy="865188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6350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cs-CZ" sz="1600">
              <a:solidFill>
                <a:schemeClr val="tx1"/>
              </a:solidFill>
            </a:endParaRPr>
          </a:p>
        </p:txBody>
      </p:sp>
      <p:sp>
        <p:nvSpPr>
          <p:cNvPr id="276522" name="Text Box 42"/>
          <p:cNvSpPr txBox="1">
            <a:spLocks noChangeArrowheads="1"/>
          </p:cNvSpPr>
          <p:nvPr/>
        </p:nvSpPr>
        <p:spPr bwMode="auto">
          <a:xfrm>
            <a:off x="250825" y="836613"/>
            <a:ext cx="1547813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cs-CZ" sz="1400">
                <a:solidFill>
                  <a:schemeClr val="tx1"/>
                </a:solidFill>
              </a:rPr>
              <a:t>DODAVATELÉ</a:t>
            </a:r>
          </a:p>
        </p:txBody>
      </p:sp>
      <p:sp>
        <p:nvSpPr>
          <p:cNvPr id="276523" name="Oval 29"/>
          <p:cNvSpPr>
            <a:spLocks noChangeArrowheads="1"/>
          </p:cNvSpPr>
          <p:nvPr/>
        </p:nvSpPr>
        <p:spPr bwMode="auto">
          <a:xfrm>
            <a:off x="827088" y="1052513"/>
            <a:ext cx="1655762" cy="865187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6350" algn="ctr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cs-CZ" sz="1600">
              <a:solidFill>
                <a:schemeClr val="tx1"/>
              </a:solidFill>
            </a:endParaRPr>
          </a:p>
        </p:txBody>
      </p:sp>
      <p:sp>
        <p:nvSpPr>
          <p:cNvPr id="276524" name="Text Box 44"/>
          <p:cNvSpPr txBox="1">
            <a:spLocks noChangeArrowheads="1"/>
          </p:cNvSpPr>
          <p:nvPr/>
        </p:nvSpPr>
        <p:spPr bwMode="auto">
          <a:xfrm>
            <a:off x="971550" y="1341438"/>
            <a:ext cx="158432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cs-CZ" sz="1400">
                <a:solidFill>
                  <a:schemeClr val="tx1"/>
                </a:solidFill>
              </a:rPr>
              <a:t>KONKURENCE</a:t>
            </a:r>
          </a:p>
        </p:txBody>
      </p:sp>
      <p:sp>
        <p:nvSpPr>
          <p:cNvPr id="276526" name="Oval 29"/>
          <p:cNvSpPr>
            <a:spLocks noChangeArrowheads="1"/>
          </p:cNvSpPr>
          <p:nvPr/>
        </p:nvSpPr>
        <p:spPr bwMode="auto">
          <a:xfrm>
            <a:off x="684213" y="3789363"/>
            <a:ext cx="1655762" cy="865187"/>
          </a:xfrm>
          <a:prstGeom prst="ellipse">
            <a:avLst/>
          </a:prstGeom>
          <a:solidFill>
            <a:srgbClr val="FFFF99">
              <a:alpha val="50195"/>
            </a:srgbClr>
          </a:solidFill>
          <a:ln w="635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cs-CZ" sz="1600">
              <a:solidFill>
                <a:schemeClr val="tx1"/>
              </a:solidFill>
            </a:endParaRPr>
          </a:p>
        </p:txBody>
      </p:sp>
      <p:sp>
        <p:nvSpPr>
          <p:cNvPr id="276527" name="Text Box 47"/>
          <p:cNvSpPr txBox="1">
            <a:spLocks noChangeArrowheads="1"/>
          </p:cNvSpPr>
          <p:nvPr/>
        </p:nvSpPr>
        <p:spPr bwMode="auto">
          <a:xfrm>
            <a:off x="1042988" y="4076700"/>
            <a:ext cx="1008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cs-CZ" sz="1400">
                <a:solidFill>
                  <a:schemeClr val="tx1"/>
                </a:solidFill>
              </a:rPr>
              <a:t>RODINA</a:t>
            </a:r>
          </a:p>
        </p:txBody>
      </p:sp>
      <p:sp>
        <p:nvSpPr>
          <p:cNvPr id="276493" name="AutoShape 13"/>
          <p:cNvSpPr>
            <a:spLocks noChangeArrowheads="1"/>
          </p:cNvSpPr>
          <p:nvPr/>
        </p:nvSpPr>
        <p:spPr bwMode="auto">
          <a:xfrm>
            <a:off x="2916238" y="1916113"/>
            <a:ext cx="3455987" cy="1062037"/>
          </a:xfrm>
          <a:prstGeom prst="bracketPair">
            <a:avLst>
              <a:gd name="adj" fmla="val 16667"/>
            </a:avLst>
          </a:prstGeom>
          <a:solidFill>
            <a:srgbClr val="3366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6494" name="Text Box 14"/>
          <p:cNvSpPr txBox="1">
            <a:spLocks noChangeArrowheads="1"/>
          </p:cNvSpPr>
          <p:nvPr/>
        </p:nvSpPr>
        <p:spPr bwMode="auto">
          <a:xfrm>
            <a:off x="3276600" y="2060575"/>
            <a:ext cx="27559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0"/>
              </a:spcBef>
            </a:pPr>
            <a:r>
              <a:rPr lang="cs-CZ" sz="1600">
                <a:solidFill>
                  <a:schemeClr val="tx1"/>
                </a:solidFill>
              </a:rPr>
              <a:t>FIRMA</a:t>
            </a:r>
          </a:p>
          <a:p>
            <a:pPr algn="ctr" eaLnBrk="0" hangingPunct="0">
              <a:spcBef>
                <a:spcPct val="0"/>
              </a:spcBef>
            </a:pPr>
            <a:r>
              <a:rPr lang="cs-CZ" b="0">
                <a:solidFill>
                  <a:schemeClr val="tx1"/>
                </a:solidFill>
              </a:rPr>
              <a:t>Jako celek se svými vnějšími a vnitřními vztahy</a:t>
            </a:r>
          </a:p>
        </p:txBody>
      </p:sp>
      <p:pic>
        <p:nvPicPr>
          <p:cNvPr id="276531" name="Picture 22" descr="MCPE01677_0000[1]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77050" y="3141663"/>
            <a:ext cx="1835150" cy="14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9" name="Picture 49" descr="customerServic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59563" y="476250"/>
            <a:ext cx="2484437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4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76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7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6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76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276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76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76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7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76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76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76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6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76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91" grpId="0" animBg="1"/>
      <p:bldP spid="276492" grpId="0"/>
      <p:bldP spid="276497" grpId="0" animBg="1"/>
      <p:bldP spid="276498" grpId="0"/>
      <p:bldP spid="276501" grpId="0" animBg="1"/>
      <p:bldP spid="276502" grpId="0"/>
      <p:bldP spid="276520" grpId="0" animBg="1"/>
      <p:bldP spid="276496" grpId="0"/>
      <p:bldP spid="276521" grpId="0" animBg="1"/>
      <p:bldP spid="276522" grpId="0"/>
      <p:bldP spid="276523" grpId="0" animBg="1"/>
      <p:bldP spid="276524" grpId="0"/>
      <p:bldP spid="276526" grpId="0" animBg="1"/>
      <p:bldP spid="276527" grpId="0"/>
      <p:bldP spid="276493" grpId="0" animBg="1"/>
      <p:bldP spid="2764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179513"/>
            <a:ext cx="8964612" cy="5184775"/>
            <a:chOff x="295" y="890"/>
            <a:chExt cx="5261" cy="3266"/>
          </a:xfrm>
        </p:grpSpPr>
        <p:sp>
          <p:nvSpPr>
            <p:cNvPr id="251907" name="Rectangle 3"/>
            <p:cNvSpPr>
              <a:spLocks noChangeArrowheads="1"/>
            </p:cNvSpPr>
            <p:nvPr/>
          </p:nvSpPr>
          <p:spPr bwMode="auto">
            <a:xfrm>
              <a:off x="295" y="890"/>
              <a:ext cx="5261" cy="326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1758" name="Text Box 4"/>
            <p:cNvSpPr txBox="1">
              <a:spLocks noChangeArrowheads="1"/>
            </p:cNvSpPr>
            <p:nvPr/>
          </p:nvSpPr>
          <p:spPr bwMode="auto">
            <a:xfrm>
              <a:off x="431" y="1012"/>
              <a:ext cx="4944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Reálná ukázka výstupu</a:t>
              </a:r>
              <a:r>
                <a:rPr lang="cs-CZ" sz="2400" b="0">
                  <a:solidFill>
                    <a:srgbClr val="008080"/>
                  </a:solidFill>
                </a:rPr>
                <a:t> jednotlivce – personální modul 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</a:pPr>
              <a:endParaRPr lang="cs-CZ" sz="2400" b="0">
                <a:solidFill>
                  <a:srgbClr val="008080"/>
                </a:solidFill>
              </a:endParaRP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</a:pPr>
              <a:r>
                <a:rPr lang="cs-CZ" sz="2400" b="0">
                  <a:solidFill>
                    <a:srgbClr val="008080"/>
                  </a:solidFill>
                </a:rPr>
                <a:t>Viz předložený tištěný výstup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None/>
              </a:pPr>
              <a:endParaRPr lang="cs-CZ" sz="2400" b="0">
                <a:solidFill>
                  <a:srgbClr val="008080"/>
                </a:solidFill>
                <a:latin typeface="Tahoma" pitchFamily="34" charset="0"/>
              </a:endParaRPr>
            </a:p>
          </p:txBody>
        </p:sp>
      </p:grpSp>
      <p:grpSp>
        <p:nvGrpSpPr>
          <p:cNvPr id="31747" name="Group 5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31754" name="Rectangle 6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755" name="Rectangle 7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756" name="Text Box 8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31748" name="Group 9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31752" name="Rectangle 10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175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466725" y="1052513"/>
            <a:ext cx="5545138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322263" y="6921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PROFIL JEDNOTLIVCE BARVY ŽIVOTA</a:t>
            </a:r>
          </a:p>
        </p:txBody>
      </p:sp>
      <p:pic>
        <p:nvPicPr>
          <p:cNvPr id="31751" name="Picture 16" descr="ps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333375"/>
            <a:ext cx="11874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6" grpId="0" animBg="1"/>
      <p:bldP spid="2519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341438"/>
            <a:ext cx="8964612" cy="5678487"/>
            <a:chOff x="295" y="890"/>
            <a:chExt cx="5261" cy="3577"/>
          </a:xfrm>
        </p:grpSpPr>
        <p:sp>
          <p:nvSpPr>
            <p:cNvPr id="251907" name="Rectangle 3"/>
            <p:cNvSpPr>
              <a:spLocks noChangeArrowheads="1"/>
            </p:cNvSpPr>
            <p:nvPr/>
          </p:nvSpPr>
          <p:spPr bwMode="auto">
            <a:xfrm>
              <a:off x="295" y="890"/>
              <a:ext cx="5261" cy="326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2787" name="Text Box 4"/>
            <p:cNvSpPr txBox="1">
              <a:spLocks noChangeArrowheads="1"/>
            </p:cNvSpPr>
            <p:nvPr/>
          </p:nvSpPr>
          <p:spPr bwMode="auto">
            <a:xfrm>
              <a:off x="431" y="1012"/>
              <a:ext cx="4944" cy="34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Evaluace firmy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Evaluace oddělení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Evaluace virtuálních týmů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endParaRPr lang="cs-CZ" b="0">
                <a:solidFill>
                  <a:srgbClr val="008080"/>
                </a:solidFill>
                <a:latin typeface="Tahoma" pitchFamily="34" charset="0"/>
              </a:endParaRP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Obsah</a:t>
              </a:r>
            </a:p>
            <a:p>
              <a:pPr lvl="1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Efektivita práce</a:t>
              </a:r>
            </a:p>
            <a:p>
              <a:pPr lvl="1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Teamovost skupiny</a:t>
              </a:r>
            </a:p>
            <a:p>
              <a:pPr lvl="1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Postoje skupiny</a:t>
              </a:r>
            </a:p>
            <a:p>
              <a:pPr lvl="1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Atmosféra vztahů</a:t>
              </a:r>
            </a:p>
            <a:p>
              <a:pPr lvl="1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Ohrožení rizikovými jevy</a:t>
              </a:r>
            </a:p>
            <a:p>
              <a:pPr lvl="1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Konstruktivní typy chování</a:t>
              </a:r>
            </a:p>
            <a:p>
              <a:pPr lvl="1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Detailní rozbory pojmů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</a:pPr>
              <a:endParaRPr lang="cs-CZ" sz="2400" b="0">
                <a:solidFill>
                  <a:srgbClr val="008080"/>
                </a:solidFill>
                <a:latin typeface="Tahoma" pitchFamily="34" charset="0"/>
              </a:endParaRP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None/>
              </a:pPr>
              <a:endParaRPr lang="cs-CZ" sz="2400" b="0">
                <a:solidFill>
                  <a:srgbClr val="008080"/>
                </a:solidFill>
                <a:latin typeface="Tahoma" pitchFamily="34" charset="0"/>
              </a:endParaRPr>
            </a:p>
          </p:txBody>
        </p:sp>
      </p:grpSp>
      <p:grpSp>
        <p:nvGrpSpPr>
          <p:cNvPr id="32771" name="Group 5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32783" name="Rectangle 6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4" name="Rectangle 7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5" name="Text Box 8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32772" name="Group 9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32781" name="Rectangle 10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2782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51916" name="Rectangle 12"/>
          <p:cNvSpPr>
            <a:spLocks noChangeArrowheads="1"/>
          </p:cNvSpPr>
          <p:nvPr/>
        </p:nvSpPr>
        <p:spPr bwMode="auto">
          <a:xfrm>
            <a:off x="466725" y="1052513"/>
            <a:ext cx="5545138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51917" name="Text Box 13"/>
          <p:cNvSpPr txBox="1">
            <a:spLocks noChangeArrowheads="1"/>
          </p:cNvSpPr>
          <p:nvPr/>
        </p:nvSpPr>
        <p:spPr bwMode="auto">
          <a:xfrm>
            <a:off x="322263" y="6921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EVALUAČNÍ ZPRÁVY SKUPIN</a:t>
            </a:r>
          </a:p>
        </p:txBody>
      </p:sp>
      <p:pic>
        <p:nvPicPr>
          <p:cNvPr id="251920" name="Picture 16" descr="psychologie-jobs2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51688" y="260350"/>
            <a:ext cx="1992312" cy="1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072063" y="2457450"/>
            <a:ext cx="3890962" cy="3757613"/>
            <a:chOff x="1824" y="633"/>
            <a:chExt cx="2834" cy="2849"/>
          </a:xfrm>
        </p:grpSpPr>
        <p:sp>
          <p:nvSpPr>
            <p:cNvPr id="32777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cs-CZ" sz="1600" b="0">
                <a:solidFill>
                  <a:schemeClr val="tx1"/>
                </a:solidFill>
              </a:endParaRPr>
            </a:p>
          </p:txBody>
        </p:sp>
        <p:sp>
          <p:nvSpPr>
            <p:cNvPr id="32778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cs-CZ" sz="1600" b="0">
                <a:solidFill>
                  <a:schemeClr val="tx1"/>
                </a:solidFill>
              </a:endParaRPr>
            </a:p>
          </p:txBody>
        </p:sp>
        <p:sp>
          <p:nvSpPr>
            <p:cNvPr id="3277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cs-CZ" sz="1600" b="0">
                <a:solidFill>
                  <a:schemeClr val="tx1"/>
                </a:solidFill>
              </a:endParaRPr>
            </a:p>
          </p:txBody>
        </p:sp>
        <p:sp>
          <p:nvSpPr>
            <p:cNvPr id="32780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0"/>
                </a:spcBef>
              </a:pPr>
              <a:endParaRPr lang="cs-CZ" sz="1600" b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916" grpId="0" animBg="1"/>
      <p:bldP spid="2519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ChangeArrowheads="1"/>
          </p:cNvSpPr>
          <p:nvPr/>
        </p:nvSpPr>
        <p:spPr bwMode="auto">
          <a:xfrm>
            <a:off x="0" y="3789363"/>
            <a:ext cx="9144000" cy="2519362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23235" name="Rectangle 3"/>
          <p:cNvSpPr>
            <a:spLocks noChangeArrowheads="1"/>
          </p:cNvSpPr>
          <p:nvPr/>
        </p:nvSpPr>
        <p:spPr bwMode="auto">
          <a:xfrm>
            <a:off x="1616075" y="4365625"/>
            <a:ext cx="5908675" cy="1439863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92275" y="4076700"/>
            <a:ext cx="5761038" cy="1801813"/>
            <a:chOff x="1065" y="436"/>
            <a:chExt cx="3629" cy="1135"/>
          </a:xfrm>
        </p:grpSpPr>
        <p:grpSp>
          <p:nvGrpSpPr>
            <p:cNvPr id="15383" name="Group 5"/>
            <p:cNvGrpSpPr>
              <a:grpSpLocks/>
            </p:cNvGrpSpPr>
            <p:nvPr/>
          </p:nvGrpSpPr>
          <p:grpSpPr bwMode="auto">
            <a:xfrm>
              <a:off x="1065" y="436"/>
              <a:ext cx="3629" cy="318"/>
              <a:chOff x="1020" y="2432"/>
              <a:chExt cx="3629" cy="318"/>
            </a:xfrm>
          </p:grpSpPr>
          <p:grpSp>
            <p:nvGrpSpPr>
              <p:cNvPr id="15391" name="Group 6"/>
              <p:cNvGrpSpPr>
                <a:grpSpLocks/>
              </p:cNvGrpSpPr>
              <p:nvPr/>
            </p:nvGrpSpPr>
            <p:grpSpPr bwMode="auto">
              <a:xfrm>
                <a:off x="4331" y="2432"/>
                <a:ext cx="318" cy="318"/>
                <a:chOff x="4513" y="2750"/>
                <a:chExt cx="318" cy="318"/>
              </a:xfrm>
            </p:grpSpPr>
            <p:sp>
              <p:nvSpPr>
                <p:cNvPr id="15395" name="Line 7"/>
                <p:cNvSpPr>
                  <a:spLocks noChangeShapeType="1"/>
                </p:cNvSpPr>
                <p:nvPr/>
              </p:nvSpPr>
              <p:spPr bwMode="auto">
                <a:xfrm rot="-5400000">
                  <a:off x="4672" y="270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396" name="Line 8"/>
                <p:cNvSpPr>
                  <a:spLocks noChangeShapeType="1"/>
                </p:cNvSpPr>
                <p:nvPr/>
              </p:nvSpPr>
              <p:spPr bwMode="auto">
                <a:xfrm rot="10800000">
                  <a:off x="4740" y="2750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5392" name="Group 9"/>
              <p:cNvGrpSpPr>
                <a:grpSpLocks/>
              </p:cNvGrpSpPr>
              <p:nvPr/>
            </p:nvGrpSpPr>
            <p:grpSpPr bwMode="auto">
              <a:xfrm flipH="1">
                <a:off x="1020" y="2432"/>
                <a:ext cx="318" cy="318"/>
                <a:chOff x="4513" y="2750"/>
                <a:chExt cx="318" cy="318"/>
              </a:xfrm>
            </p:grpSpPr>
            <p:sp>
              <p:nvSpPr>
                <p:cNvPr id="15393" name="Line 10"/>
                <p:cNvSpPr>
                  <a:spLocks noChangeShapeType="1"/>
                </p:cNvSpPr>
                <p:nvPr/>
              </p:nvSpPr>
              <p:spPr bwMode="auto">
                <a:xfrm rot="-5400000">
                  <a:off x="4672" y="270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394" name="Line 11"/>
                <p:cNvSpPr>
                  <a:spLocks noChangeShapeType="1"/>
                </p:cNvSpPr>
                <p:nvPr/>
              </p:nvSpPr>
              <p:spPr bwMode="auto">
                <a:xfrm rot="10800000">
                  <a:off x="4740" y="2750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  <p:grpSp>
          <p:nvGrpSpPr>
            <p:cNvPr id="15384" name="Group 12"/>
            <p:cNvGrpSpPr>
              <a:grpSpLocks/>
            </p:cNvGrpSpPr>
            <p:nvPr/>
          </p:nvGrpSpPr>
          <p:grpSpPr bwMode="auto">
            <a:xfrm flipV="1">
              <a:off x="1065" y="1253"/>
              <a:ext cx="3629" cy="318"/>
              <a:chOff x="1020" y="2432"/>
              <a:chExt cx="3629" cy="318"/>
            </a:xfrm>
          </p:grpSpPr>
          <p:grpSp>
            <p:nvGrpSpPr>
              <p:cNvPr id="15385" name="Group 13"/>
              <p:cNvGrpSpPr>
                <a:grpSpLocks/>
              </p:cNvGrpSpPr>
              <p:nvPr/>
            </p:nvGrpSpPr>
            <p:grpSpPr bwMode="auto">
              <a:xfrm>
                <a:off x="4331" y="2432"/>
                <a:ext cx="318" cy="318"/>
                <a:chOff x="4513" y="2750"/>
                <a:chExt cx="318" cy="318"/>
              </a:xfrm>
            </p:grpSpPr>
            <p:sp>
              <p:nvSpPr>
                <p:cNvPr id="15389" name="Line 14"/>
                <p:cNvSpPr>
                  <a:spLocks noChangeShapeType="1"/>
                </p:cNvSpPr>
                <p:nvPr/>
              </p:nvSpPr>
              <p:spPr bwMode="auto">
                <a:xfrm rot="-5400000">
                  <a:off x="4672" y="270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390" name="Line 15"/>
                <p:cNvSpPr>
                  <a:spLocks noChangeShapeType="1"/>
                </p:cNvSpPr>
                <p:nvPr/>
              </p:nvSpPr>
              <p:spPr bwMode="auto">
                <a:xfrm rot="10800000">
                  <a:off x="4740" y="2750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  <p:grpSp>
            <p:nvGrpSpPr>
              <p:cNvPr id="15386" name="Group 16"/>
              <p:cNvGrpSpPr>
                <a:grpSpLocks/>
              </p:cNvGrpSpPr>
              <p:nvPr/>
            </p:nvGrpSpPr>
            <p:grpSpPr bwMode="auto">
              <a:xfrm flipH="1">
                <a:off x="1020" y="2432"/>
                <a:ext cx="318" cy="318"/>
                <a:chOff x="4513" y="2750"/>
                <a:chExt cx="318" cy="318"/>
              </a:xfrm>
            </p:grpSpPr>
            <p:sp>
              <p:nvSpPr>
                <p:cNvPr id="15387" name="Line 17"/>
                <p:cNvSpPr>
                  <a:spLocks noChangeShapeType="1"/>
                </p:cNvSpPr>
                <p:nvPr/>
              </p:nvSpPr>
              <p:spPr bwMode="auto">
                <a:xfrm rot="-5400000">
                  <a:off x="4672" y="2704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  <p:sp>
              <p:nvSpPr>
                <p:cNvPr id="15388" name="Line 18"/>
                <p:cNvSpPr>
                  <a:spLocks noChangeShapeType="1"/>
                </p:cNvSpPr>
                <p:nvPr/>
              </p:nvSpPr>
              <p:spPr bwMode="auto">
                <a:xfrm rot="10800000">
                  <a:off x="4740" y="2750"/>
                  <a:ext cx="0" cy="318"/>
                </a:xfrm>
                <a:prstGeom prst="line">
                  <a:avLst/>
                </a:prstGeom>
                <a:noFill/>
                <a:ln w="28575">
                  <a:solidFill>
                    <a:srgbClr val="CC33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cs-CZ"/>
                </a:p>
              </p:txBody>
            </p:sp>
          </p:grpSp>
        </p:grpSp>
      </p:grpSp>
      <p:pic>
        <p:nvPicPr>
          <p:cNvPr id="223251" name="Picture 19" descr="FSC_back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6450" y="3873500"/>
            <a:ext cx="50165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0" y="2924175"/>
            <a:ext cx="9144000" cy="503238"/>
            <a:chOff x="0" y="845"/>
            <a:chExt cx="5760" cy="317"/>
          </a:xfrm>
        </p:grpSpPr>
        <p:sp>
          <p:nvSpPr>
            <p:cNvPr id="15381" name="Rectangle 21"/>
            <p:cNvSpPr>
              <a:spLocks noChangeArrowheads="1"/>
            </p:cNvSpPr>
            <p:nvPr/>
          </p:nvSpPr>
          <p:spPr bwMode="auto">
            <a:xfrm>
              <a:off x="0" y="890"/>
              <a:ext cx="576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0" y="845"/>
              <a:ext cx="5760" cy="27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0" name="Group 23"/>
          <p:cNvGrpSpPr>
            <a:grpSpLocks/>
          </p:cNvGrpSpPr>
          <p:nvPr/>
        </p:nvGrpSpPr>
        <p:grpSpPr bwMode="auto">
          <a:xfrm>
            <a:off x="0" y="3357563"/>
            <a:ext cx="9144000" cy="647700"/>
            <a:chOff x="0" y="2115"/>
            <a:chExt cx="5760" cy="408"/>
          </a:xfrm>
        </p:grpSpPr>
        <p:grpSp>
          <p:nvGrpSpPr>
            <p:cNvPr id="15377" name="Group 24"/>
            <p:cNvGrpSpPr>
              <a:grpSpLocks/>
            </p:cNvGrpSpPr>
            <p:nvPr/>
          </p:nvGrpSpPr>
          <p:grpSpPr bwMode="auto">
            <a:xfrm>
              <a:off x="0" y="2115"/>
              <a:ext cx="5760" cy="408"/>
              <a:chOff x="0" y="2750"/>
              <a:chExt cx="5760" cy="408"/>
            </a:xfrm>
          </p:grpSpPr>
          <p:sp>
            <p:nvSpPr>
              <p:cNvPr id="15379" name="Rectangle 25"/>
              <p:cNvSpPr>
                <a:spLocks noChangeArrowheads="1"/>
              </p:cNvSpPr>
              <p:nvPr/>
            </p:nvSpPr>
            <p:spPr bwMode="auto">
              <a:xfrm>
                <a:off x="0" y="2750"/>
                <a:ext cx="5760" cy="363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5380" name="Rectangle 26"/>
              <p:cNvSpPr>
                <a:spLocks noChangeArrowheads="1"/>
              </p:cNvSpPr>
              <p:nvPr/>
            </p:nvSpPr>
            <p:spPr bwMode="auto">
              <a:xfrm>
                <a:off x="0" y="2795"/>
                <a:ext cx="5760" cy="36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15378" name="Text Box 27"/>
            <p:cNvSpPr txBox="1">
              <a:spLocks noChangeArrowheads="1"/>
            </p:cNvSpPr>
            <p:nvPr/>
          </p:nvSpPr>
          <p:spPr bwMode="auto">
            <a:xfrm>
              <a:off x="158" y="220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sp>
        <p:nvSpPr>
          <p:cNvPr id="223260" name="Text Box 28"/>
          <p:cNvSpPr txBox="1">
            <a:spLocks noChangeArrowheads="1"/>
          </p:cNvSpPr>
          <p:nvPr/>
        </p:nvSpPr>
        <p:spPr bwMode="auto">
          <a:xfrm>
            <a:off x="1476375" y="1341438"/>
            <a:ext cx="6335713" cy="96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</a:pPr>
            <a:r>
              <a:rPr lang="cs-CZ" sz="1800">
                <a:solidFill>
                  <a:schemeClr val="tx1"/>
                </a:solidFill>
              </a:rPr>
              <a:t>AUTOMATICKÝ SYSTÉM  </a:t>
            </a:r>
          </a:p>
          <a:p>
            <a:pPr algn="ctr">
              <a:spcBef>
                <a:spcPct val="10000"/>
              </a:spcBef>
            </a:pPr>
            <a:r>
              <a:rPr lang="cs-CZ" sz="1800">
                <a:solidFill>
                  <a:schemeClr val="tx1"/>
                </a:solidFill>
              </a:rPr>
              <a:t>VNITŘNÍ PERSONÁLNÍ BEZPEČNOSTI</a:t>
            </a:r>
          </a:p>
          <a:p>
            <a:pPr algn="ctr">
              <a:spcBef>
                <a:spcPct val="10000"/>
              </a:spcBef>
            </a:pPr>
            <a:r>
              <a:rPr lang="cs-CZ" sz="1800">
                <a:solidFill>
                  <a:schemeClr val="tx1"/>
                </a:solidFill>
              </a:rPr>
              <a:t>A JEHO APLIKACE VE FU</a:t>
            </a:r>
          </a:p>
        </p:txBody>
      </p:sp>
      <p:sp>
        <p:nvSpPr>
          <p:cNvPr id="223262" name="Text Box 30"/>
          <p:cNvSpPr txBox="1">
            <a:spLocks noChangeArrowheads="1"/>
          </p:cNvSpPr>
          <p:nvPr/>
        </p:nvSpPr>
        <p:spPr bwMode="auto">
          <a:xfrm>
            <a:off x="3203575" y="549275"/>
            <a:ext cx="2735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1800">
                <a:solidFill>
                  <a:srgbClr val="CC3300"/>
                </a:solidFill>
              </a:rPr>
              <a:t>TÉMA</a:t>
            </a:r>
            <a:endParaRPr lang="cs-CZ" sz="1800" b="0">
              <a:solidFill>
                <a:srgbClr val="CC3300"/>
              </a:solidFill>
            </a:endParaRPr>
          </a:p>
        </p:txBody>
      </p: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1763713" y="1196975"/>
            <a:ext cx="5545137" cy="1223963"/>
            <a:chOff x="1111" y="831"/>
            <a:chExt cx="3493" cy="390"/>
          </a:xfrm>
        </p:grpSpPr>
        <p:sp>
          <p:nvSpPr>
            <p:cNvPr id="223264" name="Rectangle 32"/>
            <p:cNvSpPr>
              <a:spLocks noChangeArrowheads="1"/>
            </p:cNvSpPr>
            <p:nvPr/>
          </p:nvSpPr>
          <p:spPr bwMode="auto">
            <a:xfrm>
              <a:off x="1111" y="831"/>
              <a:ext cx="3493" cy="1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223265" name="Rectangle 33"/>
            <p:cNvSpPr>
              <a:spLocks noChangeArrowheads="1"/>
            </p:cNvSpPr>
            <p:nvPr/>
          </p:nvSpPr>
          <p:spPr bwMode="auto">
            <a:xfrm>
              <a:off x="1111" y="1207"/>
              <a:ext cx="3493" cy="14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5000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</p:grpSp>
      <p:pic>
        <p:nvPicPr>
          <p:cNvPr id="223271" name="Picture 39" descr="mysleni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11413" y="4437063"/>
            <a:ext cx="1296987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75" name="Picture 43" descr="mysleni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4163" y="4437063"/>
            <a:ext cx="12033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3276" name="Picture 44" descr="mysleni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24300" y="4437063"/>
            <a:ext cx="12446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111 L 0 -0.4624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575 L 0.0 0.43287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6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600"/>
                            </p:stCondLst>
                            <p:childTnLst>
                              <p:par>
                                <p:cTn id="32" presetID="10" presetClass="exit" presetSubtype="0" fill="hold" nodeType="after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23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4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400" fill="hold"/>
                                        <p:tgtEl>
                                          <p:spTgt spid="223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7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23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23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2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2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 animBg="1"/>
      <p:bldP spid="223235" grpId="0" animBg="1"/>
      <p:bldP spid="223260" grpId="0"/>
      <p:bldP spid="22326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Group 2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33829" name="Rectangle 3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30" name="Rectangle 4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31" name="Text Box 5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33795" name="Group 6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33827" name="Rectangle 7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3828" name="Rectangle 8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80585" name="Rectangle 9"/>
          <p:cNvSpPr>
            <a:spLocks noChangeArrowheads="1"/>
          </p:cNvSpPr>
          <p:nvPr/>
        </p:nvSpPr>
        <p:spPr bwMode="auto">
          <a:xfrm>
            <a:off x="1116013" y="836613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0586" name="Text Box 10"/>
          <p:cNvSpPr txBox="1">
            <a:spLocks noChangeArrowheads="1"/>
          </p:cNvSpPr>
          <p:nvPr/>
        </p:nvSpPr>
        <p:spPr bwMode="auto">
          <a:xfrm>
            <a:off x="1042988" y="4762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INTERAKCE S OKOLÍM   </a:t>
            </a:r>
            <a:r>
              <a:rPr lang="cs-CZ" sz="1800"/>
              <a:t>Firma-</a:t>
            </a:r>
            <a:r>
              <a:rPr lang="cs-CZ" sz="1800">
                <a:solidFill>
                  <a:schemeClr val="folHlink"/>
                </a:solidFill>
              </a:rPr>
              <a:t>Produkt</a:t>
            </a:r>
            <a:r>
              <a:rPr lang="cs-CZ" sz="1800"/>
              <a:t>-</a:t>
            </a:r>
            <a:r>
              <a:rPr lang="cs-CZ" sz="1800">
                <a:solidFill>
                  <a:srgbClr val="FFFF00"/>
                </a:solidFill>
              </a:rPr>
              <a:t>Lidé</a:t>
            </a:r>
            <a:r>
              <a:rPr lang="cs-CZ" sz="1800"/>
              <a:t>-</a:t>
            </a:r>
            <a:r>
              <a:rPr lang="cs-CZ" sz="1800">
                <a:solidFill>
                  <a:srgbClr val="FF0000"/>
                </a:solidFill>
              </a:rPr>
              <a:t>Zákazník</a:t>
            </a:r>
            <a:r>
              <a:rPr lang="cs-CZ" sz="1800"/>
              <a:t> </a:t>
            </a:r>
          </a:p>
        </p:txBody>
      </p:sp>
      <p:pic>
        <p:nvPicPr>
          <p:cNvPr id="280599" name="Picture 23" descr="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6477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00" name="Picture 24" descr="customer_servi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2060575"/>
            <a:ext cx="1725613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08" name="Picture 32" descr="HP_FI_tx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638" y="4797425"/>
            <a:ext cx="1800225" cy="130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6804025" y="4221163"/>
            <a:ext cx="2124075" cy="1655762"/>
            <a:chOff x="4014" y="2795"/>
            <a:chExt cx="1610" cy="1186"/>
          </a:xfrm>
        </p:grpSpPr>
        <p:pic>
          <p:nvPicPr>
            <p:cNvPr id="33821" name="Picture 30" descr="firmy_a_mesta_back 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3" y="3022"/>
              <a:ext cx="952" cy="5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22" name="Text Box 19"/>
            <p:cNvSpPr txBox="1">
              <a:spLocks noChangeArrowheads="1"/>
            </p:cNvSpPr>
            <p:nvPr/>
          </p:nvSpPr>
          <p:spPr bwMode="auto">
            <a:xfrm>
              <a:off x="4513" y="2795"/>
              <a:ext cx="1111" cy="459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800"/>
                <a:t>Firmy a města</a:t>
              </a:r>
            </a:p>
          </p:txBody>
        </p:sp>
        <p:pic>
          <p:nvPicPr>
            <p:cNvPr id="33823" name="Picture 34" descr="svobodna_povolani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513" y="3702"/>
              <a:ext cx="499" cy="2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4" name="Picture 35" descr="podnikatele_a_male_firmy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193" y="3612"/>
              <a:ext cx="409" cy="3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5" name="Picture 36" descr="verejny_neziskovy_sekto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014" y="2931"/>
              <a:ext cx="3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6" name="Picture 37" descr="stredni_a_velke_firmy_korp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59" y="3430"/>
              <a:ext cx="306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47"/>
          <p:cNvGrpSpPr>
            <a:grpSpLocks/>
          </p:cNvGrpSpPr>
          <p:nvPr/>
        </p:nvGrpSpPr>
        <p:grpSpPr bwMode="auto">
          <a:xfrm>
            <a:off x="6804025" y="1700213"/>
            <a:ext cx="1833563" cy="1873250"/>
            <a:chOff x="4286" y="1071"/>
            <a:chExt cx="1155" cy="1180"/>
          </a:xfrm>
        </p:grpSpPr>
        <p:pic>
          <p:nvPicPr>
            <p:cNvPr id="33817" name="Picture 29" descr="lide_back 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678" y="1196"/>
              <a:ext cx="763" cy="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8" name="Text Box 19"/>
            <p:cNvSpPr txBox="1">
              <a:spLocks noChangeArrowheads="1"/>
            </p:cNvSpPr>
            <p:nvPr/>
          </p:nvSpPr>
          <p:spPr bwMode="auto">
            <a:xfrm>
              <a:off x="4796" y="1071"/>
              <a:ext cx="470" cy="23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800"/>
                <a:t>Lidé</a:t>
              </a:r>
            </a:p>
          </p:txBody>
        </p:sp>
        <p:pic>
          <p:nvPicPr>
            <p:cNvPr id="33819" name="Picture 33" descr="osobni_finance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678" y="1943"/>
              <a:ext cx="509" cy="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20" name="Picture 38" descr="mladi_a_studujici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286" y="1486"/>
              <a:ext cx="301" cy="3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0616" name="Picture 40" descr="remote_customer_research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24075" y="4076700"/>
            <a:ext cx="98425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17" name="Picture 41" descr="A1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140200" y="3429000"/>
            <a:ext cx="1871663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18" name="Picture 42" descr="firma4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979613" y="5157788"/>
            <a:ext cx="105886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0621" name="Picture 45" descr="reklama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763713" y="1844675"/>
            <a:ext cx="15113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54"/>
          <p:cNvGrpSpPr>
            <a:grpSpLocks/>
          </p:cNvGrpSpPr>
          <p:nvPr/>
        </p:nvGrpSpPr>
        <p:grpSpPr bwMode="auto">
          <a:xfrm>
            <a:off x="179388" y="1196975"/>
            <a:ext cx="1320800" cy="3929063"/>
            <a:chOff x="113" y="754"/>
            <a:chExt cx="832" cy="2475"/>
          </a:xfrm>
        </p:grpSpPr>
        <p:pic>
          <p:nvPicPr>
            <p:cNvPr id="33814" name="Picture 26" descr="banka 2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13" y="1616"/>
              <a:ext cx="817" cy="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3815" name="Text Box 19"/>
            <p:cNvSpPr txBox="1">
              <a:spLocks noChangeArrowheads="1"/>
            </p:cNvSpPr>
            <p:nvPr/>
          </p:nvSpPr>
          <p:spPr bwMode="auto">
            <a:xfrm>
              <a:off x="295" y="754"/>
              <a:ext cx="560" cy="23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800"/>
                <a:t>Firma</a:t>
              </a:r>
            </a:p>
          </p:txBody>
        </p:sp>
        <p:sp>
          <p:nvSpPr>
            <p:cNvPr id="33816" name="Text Box 19"/>
            <p:cNvSpPr txBox="1">
              <a:spLocks noChangeArrowheads="1"/>
            </p:cNvSpPr>
            <p:nvPr/>
          </p:nvSpPr>
          <p:spPr bwMode="auto">
            <a:xfrm>
              <a:off x="158" y="2478"/>
              <a:ext cx="787" cy="751"/>
            </a:xfrm>
            <a:prstGeom prst="rect">
              <a:avLst/>
            </a:prstGeom>
            <a:noFill/>
            <a:ln w="635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800"/>
                <a:t>Produkty</a:t>
              </a:r>
            </a:p>
            <a:p>
              <a:r>
                <a:rPr lang="cs-CZ" sz="1800"/>
                <a:t>Služby</a:t>
              </a:r>
            </a:p>
            <a:p>
              <a:r>
                <a:rPr lang="cs-CZ" sz="1800"/>
                <a:t>Lidé</a:t>
              </a:r>
            </a:p>
          </p:txBody>
        </p:sp>
      </p:grpSp>
      <p:sp>
        <p:nvSpPr>
          <p:cNvPr id="280625" name="Text Box 19"/>
          <p:cNvSpPr txBox="1">
            <a:spLocks noChangeArrowheads="1"/>
          </p:cNvSpPr>
          <p:nvPr/>
        </p:nvSpPr>
        <p:spPr bwMode="auto">
          <a:xfrm>
            <a:off x="1692275" y="1196975"/>
            <a:ext cx="1728788" cy="3667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/>
              <a:t>Komunikace</a:t>
            </a:r>
          </a:p>
        </p:txBody>
      </p:sp>
      <p:sp>
        <p:nvSpPr>
          <p:cNvPr id="280626" name="Text Box 19"/>
          <p:cNvSpPr txBox="1">
            <a:spLocks noChangeArrowheads="1"/>
          </p:cNvSpPr>
          <p:nvPr/>
        </p:nvSpPr>
        <p:spPr bwMode="auto">
          <a:xfrm>
            <a:off x="3924300" y="1196975"/>
            <a:ext cx="2160588" cy="3667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/>
              <a:t>Nástroj Interakce</a:t>
            </a:r>
          </a:p>
        </p:txBody>
      </p:sp>
      <p:pic>
        <p:nvPicPr>
          <p:cNvPr id="280627" name="Picture 51" descr="banka_prepazka_zena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835150" y="2924175"/>
            <a:ext cx="161925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0629" name="Text Box 19"/>
          <p:cNvSpPr txBox="1">
            <a:spLocks noChangeArrowheads="1"/>
          </p:cNvSpPr>
          <p:nvPr/>
        </p:nvSpPr>
        <p:spPr bwMode="auto">
          <a:xfrm>
            <a:off x="6696075" y="1196975"/>
            <a:ext cx="2447925" cy="366713"/>
          </a:xfrm>
          <a:prstGeom prst="rect">
            <a:avLst/>
          </a:prstGeom>
          <a:noFill/>
          <a:ln w="63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/>
              <a:t>Zákazníci/Veřejnost</a:t>
            </a:r>
          </a:p>
        </p:txBody>
      </p:sp>
      <p:sp>
        <p:nvSpPr>
          <p:cNvPr id="280631" name="Line 55"/>
          <p:cNvSpPr>
            <a:spLocks noChangeShapeType="1"/>
          </p:cNvSpPr>
          <p:nvPr/>
        </p:nvSpPr>
        <p:spPr bwMode="auto">
          <a:xfrm flipH="1">
            <a:off x="1547813" y="1341438"/>
            <a:ext cx="0" cy="4751387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80632" name="Line 56"/>
          <p:cNvSpPr>
            <a:spLocks noChangeShapeType="1"/>
          </p:cNvSpPr>
          <p:nvPr/>
        </p:nvSpPr>
        <p:spPr bwMode="auto">
          <a:xfrm flipH="1">
            <a:off x="6516688" y="1341438"/>
            <a:ext cx="0" cy="4751387"/>
          </a:xfrm>
          <a:prstGeom prst="line">
            <a:avLst/>
          </a:prstGeom>
          <a:noFill/>
          <a:ln w="25400">
            <a:solidFill>
              <a:srgbClr val="33CCCC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0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0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0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0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0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0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80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80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8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80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0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80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28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0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80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0585" grpId="0" animBg="1"/>
      <p:bldP spid="280586" grpId="0"/>
      <p:bldP spid="280625" grpId="0"/>
      <p:bldP spid="280626" grpId="0"/>
      <p:bldP spid="280629" grpId="0"/>
      <p:bldP spid="280631" grpId="0" animBg="1"/>
      <p:bldP spid="28063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341438"/>
            <a:ext cx="8964612" cy="5184775"/>
            <a:chOff x="295" y="890"/>
            <a:chExt cx="5261" cy="3266"/>
          </a:xfrm>
        </p:grpSpPr>
        <p:sp>
          <p:nvSpPr>
            <p:cNvPr id="281603" name="Rectangle 3"/>
            <p:cNvSpPr>
              <a:spLocks noChangeArrowheads="1"/>
            </p:cNvSpPr>
            <p:nvPr/>
          </p:nvSpPr>
          <p:spPr bwMode="auto">
            <a:xfrm>
              <a:off x="295" y="890"/>
              <a:ext cx="5261" cy="326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4831" name="Text Box 4"/>
            <p:cNvSpPr txBox="1">
              <a:spLocks noChangeArrowheads="1"/>
            </p:cNvSpPr>
            <p:nvPr/>
          </p:nvSpPr>
          <p:spPr bwMode="auto">
            <a:xfrm>
              <a:off x="431" y="1012"/>
              <a:ext cx="4944" cy="1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 Komplexní hodnocení zákazníkových pohledů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 Přesné porozumění a zobrazení myšlenkových procesů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 Vytvoření hodnotové a realizační mapy vědomí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 Sumování do skupinových forem vědomí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 Diferenciace dle segmentů (virtuální skupiny)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endParaRPr lang="cs-CZ" sz="2400" b="0">
                <a:solidFill>
                  <a:srgbClr val="008080"/>
                </a:solidFill>
                <a:latin typeface="Tahoma" pitchFamily="34" charset="0"/>
              </a:endParaRP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None/>
              </a:pPr>
              <a:endParaRPr lang="cs-CZ" sz="2400" b="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grpSp>
        <p:nvGrpSpPr>
          <p:cNvPr id="34819" name="Group 5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34827" name="Rectangle 6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28" name="Rectangle 7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29" name="Text Box 8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34820" name="Group 9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34825" name="Rectangle 10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4826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81612" name="Rectangle 12"/>
          <p:cNvSpPr>
            <a:spLocks noChangeArrowheads="1"/>
          </p:cNvSpPr>
          <p:nvPr/>
        </p:nvSpPr>
        <p:spPr bwMode="auto">
          <a:xfrm>
            <a:off x="179388" y="981075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1613" name="Text Box 13"/>
          <p:cNvSpPr txBox="1">
            <a:spLocks noChangeArrowheads="1"/>
          </p:cNvSpPr>
          <p:nvPr/>
        </p:nvSpPr>
        <p:spPr bwMode="auto">
          <a:xfrm>
            <a:off x="179388" y="476250"/>
            <a:ext cx="7129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DIAGNOSTIKA ZÁKAZNÍKŮ </a:t>
            </a:r>
          </a:p>
        </p:txBody>
      </p:sp>
      <p:sp>
        <p:nvSpPr>
          <p:cNvPr id="8" name="Zástupný symbol pro text 2"/>
          <p:cNvSpPr txBox="1">
            <a:spLocks/>
          </p:cNvSpPr>
          <p:nvPr/>
        </p:nvSpPr>
        <p:spPr bwMode="auto">
          <a:xfrm>
            <a:off x="395288" y="4005263"/>
            <a:ext cx="68580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FF0000"/>
              </a:buClr>
              <a:buSzPct val="70000"/>
              <a:buFont typeface="Wingdings" pitchFamily="2" charset="2"/>
              <a:buChar char="l"/>
            </a:pPr>
            <a:r>
              <a:rPr lang="cs-CZ" sz="2000" b="0">
                <a:solidFill>
                  <a:srgbClr val="008080"/>
                </a:solidFill>
                <a:latin typeface="Tahoma" pitchFamily="34" charset="0"/>
              </a:rPr>
              <a:t>Reabilita a Validita – automatický proces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1600" b="0">
                <a:solidFill>
                  <a:srgbClr val="008080"/>
                </a:solidFill>
                <a:latin typeface="Tahoma" pitchFamily="34" charset="0"/>
              </a:rPr>
              <a:t>Do procesu diagnostiky a vyhodnocení nezasahuje lidský faktor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1600" b="0">
                <a:solidFill>
                  <a:srgbClr val="008080"/>
                </a:solidFill>
                <a:latin typeface="Tahoma" pitchFamily="34" charset="0"/>
              </a:rPr>
              <a:t>Není omezen počet respondentů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1600" b="0">
                <a:solidFill>
                  <a:srgbClr val="008080"/>
                </a:solidFill>
                <a:latin typeface="Tahoma" pitchFamily="34" charset="0"/>
              </a:rPr>
              <a:t>Respondent není omezen počtem možných odpovědí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1600" b="0">
                <a:solidFill>
                  <a:srgbClr val="008080"/>
                </a:solidFill>
                <a:latin typeface="Tahoma" pitchFamily="34" charset="0"/>
              </a:rPr>
              <a:t>Výsledky umožňují porovnání časového a hodnotového vývoje sledovaných procesů, včetně vlivu na realizační sílu</a:t>
            </a:r>
          </a:p>
          <a:p>
            <a:pPr marL="692150" lvl="1" indent="-347663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</a:pPr>
            <a:r>
              <a:rPr lang="cs-CZ" sz="1600" b="0">
                <a:solidFill>
                  <a:srgbClr val="008080"/>
                </a:solidFill>
                <a:latin typeface="Tahoma" pitchFamily="34" charset="0"/>
              </a:rPr>
              <a:t>Kvantitativní (skupinový výstup), je tvořen na základě sumace kvalitativních profilů jednotlivců</a:t>
            </a:r>
          </a:p>
        </p:txBody>
      </p:sp>
      <p:pic>
        <p:nvPicPr>
          <p:cNvPr id="281616" name="Picture 16" descr="lifecycle_smal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333375"/>
            <a:ext cx="1331912" cy="97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1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1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1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12" grpId="0" animBg="1"/>
      <p:bldP spid="281613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341438"/>
            <a:ext cx="8964612" cy="5184775"/>
            <a:chOff x="295" y="890"/>
            <a:chExt cx="5261" cy="3266"/>
          </a:xfrm>
        </p:grpSpPr>
        <p:sp>
          <p:nvSpPr>
            <p:cNvPr id="282627" name="Rectangle 3"/>
            <p:cNvSpPr>
              <a:spLocks noChangeArrowheads="1"/>
            </p:cNvSpPr>
            <p:nvPr/>
          </p:nvSpPr>
          <p:spPr bwMode="auto">
            <a:xfrm>
              <a:off x="295" y="890"/>
              <a:ext cx="5261" cy="326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5854" name="Text Box 4"/>
            <p:cNvSpPr txBox="1">
              <a:spLocks noChangeArrowheads="1"/>
            </p:cNvSpPr>
            <p:nvPr/>
          </p:nvSpPr>
          <p:spPr bwMode="auto">
            <a:xfrm>
              <a:off x="431" y="1012"/>
              <a:ext cx="4944" cy="3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Zpracování feasibility study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Implementace</a:t>
              </a:r>
            </a:p>
            <a:p>
              <a:pPr lvl="1" eaLnBrk="0" hangingPunct="0">
                <a:spcBef>
                  <a:spcPct val="20000"/>
                </a:spcBef>
                <a:buClr>
                  <a:srgbClr val="0000CC"/>
                </a:buClr>
                <a:buSzPct val="70000"/>
                <a:buFontTx/>
                <a:buChar char="•"/>
              </a:pPr>
              <a:r>
                <a:rPr lang="cs-CZ" sz="2400" b="0">
                  <a:solidFill>
                    <a:srgbClr val="008080"/>
                  </a:solidFill>
                  <a:latin typeface="Tahoma" pitchFamily="34" charset="0"/>
                </a:rPr>
                <a:t>  </a:t>
              </a:r>
              <a:r>
                <a:rPr lang="cs-CZ" sz="1800">
                  <a:solidFill>
                    <a:srgbClr val="008080"/>
                  </a:solidFill>
                  <a:latin typeface="Tahoma" pitchFamily="34" charset="0"/>
                </a:rPr>
                <a:t>definování klíčových slov</a:t>
              </a:r>
              <a:endParaRPr lang="cs-CZ" sz="1800" b="0">
                <a:solidFill>
                  <a:srgbClr val="008080"/>
                </a:solidFill>
                <a:latin typeface="Tahoma" pitchFamily="34" charset="0"/>
              </a:endParaRPr>
            </a:p>
            <a:p>
              <a:pPr lvl="2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charakterizující práci ve firmě</a:t>
              </a:r>
            </a:p>
            <a:p>
              <a:pPr lvl="2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definující organizační strukturu firmy</a:t>
              </a:r>
            </a:p>
            <a:p>
              <a:pPr lvl="2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popisující konkurenci, zákazníky a dodavatele</a:t>
              </a:r>
            </a:p>
            <a:p>
              <a:pPr lvl="2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klíčové produkty firmy</a:t>
              </a:r>
            </a:p>
            <a:p>
              <a:pPr lvl="2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klíčové interní projekty</a:t>
              </a:r>
            </a:p>
            <a:p>
              <a:pPr lvl="2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další předměty a osoby</a:t>
              </a:r>
            </a:p>
            <a:p>
              <a:pPr lvl="1" eaLnBrk="0" hangingPunct="0">
                <a:spcBef>
                  <a:spcPct val="20000"/>
                </a:spcBef>
                <a:buClr>
                  <a:srgbClr val="0000CC"/>
                </a:buClr>
                <a:buSzPct val="70000"/>
                <a:buFont typeface="Wingdings" pitchFamily="2" charset="2"/>
                <a:buChar char="l"/>
              </a:pPr>
              <a:r>
                <a:rPr lang="cs-CZ" sz="1800">
                  <a:solidFill>
                    <a:srgbClr val="008080"/>
                  </a:solidFill>
                  <a:latin typeface="Tahoma" pitchFamily="34" charset="0"/>
                </a:rPr>
                <a:t>  testovací vzorek snímku</a:t>
              </a:r>
              <a:endParaRPr lang="cs-CZ" sz="1800" b="0">
                <a:solidFill>
                  <a:srgbClr val="008080"/>
                </a:solidFill>
                <a:latin typeface="Tahoma" pitchFamily="34" charset="0"/>
              </a:endParaRPr>
            </a:p>
            <a:p>
              <a:pPr lvl="2"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1800" b="0">
                  <a:solidFill>
                    <a:srgbClr val="008080"/>
                  </a:solidFill>
                  <a:latin typeface="Tahoma" pitchFamily="34" charset="0"/>
                </a:rPr>
                <a:t> kalibrace systému</a:t>
              </a:r>
            </a:p>
            <a:p>
              <a:pPr lvl="1" eaLnBrk="0" hangingPunct="0">
                <a:spcBef>
                  <a:spcPct val="20000"/>
                </a:spcBef>
                <a:buClr>
                  <a:srgbClr val="0000CC"/>
                </a:buClr>
                <a:buSzPct val="70000"/>
                <a:buFont typeface="Wingdings" pitchFamily="2" charset="2"/>
                <a:buChar char="l"/>
              </a:pPr>
              <a:r>
                <a:rPr lang="cs-CZ" sz="1800">
                  <a:solidFill>
                    <a:srgbClr val="008080"/>
                  </a:solidFill>
                  <a:latin typeface="Tahoma" pitchFamily="34" charset="0"/>
                </a:rPr>
                <a:t>  příprava individuálního snímače (implementace do prostředí zákazníka)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Předání do rutinního provozu</a:t>
              </a:r>
            </a:p>
          </p:txBody>
        </p:sp>
      </p:grpSp>
      <p:grpSp>
        <p:nvGrpSpPr>
          <p:cNvPr id="35843" name="Group 5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35850" name="Rectangle 6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1" name="Rectangle 7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52" name="Text Box 8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35844" name="Group 9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35848" name="Rectangle 10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5849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82636" name="Rectangle 12"/>
          <p:cNvSpPr>
            <a:spLocks noChangeArrowheads="1"/>
          </p:cNvSpPr>
          <p:nvPr/>
        </p:nvSpPr>
        <p:spPr bwMode="auto">
          <a:xfrm>
            <a:off x="468313" y="908050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2637" name="Text Box 13"/>
          <p:cNvSpPr txBox="1">
            <a:spLocks noChangeArrowheads="1"/>
          </p:cNvSpPr>
          <p:nvPr/>
        </p:nvSpPr>
        <p:spPr bwMode="auto">
          <a:xfrm>
            <a:off x="323850" y="549275"/>
            <a:ext cx="712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PRŮBĚH IMPLEMENTACE SYSTÉMU</a:t>
            </a:r>
          </a:p>
        </p:txBody>
      </p:sp>
      <p:pic>
        <p:nvPicPr>
          <p:cNvPr id="282639" name="Picture 15" descr="part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88913"/>
            <a:ext cx="19081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2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2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36" grpId="0" animBg="1"/>
      <p:bldP spid="2826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388" y="1341438"/>
            <a:ext cx="8964612" cy="5184775"/>
            <a:chOff x="295" y="890"/>
            <a:chExt cx="5261" cy="3266"/>
          </a:xfrm>
        </p:grpSpPr>
        <p:sp>
          <p:nvSpPr>
            <p:cNvPr id="285699" name="Rectangle 3"/>
            <p:cNvSpPr>
              <a:spLocks noChangeArrowheads="1"/>
            </p:cNvSpPr>
            <p:nvPr/>
          </p:nvSpPr>
          <p:spPr bwMode="auto">
            <a:xfrm>
              <a:off x="295" y="890"/>
              <a:ext cx="5261" cy="3266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878" name="Text Box 4"/>
            <p:cNvSpPr txBox="1">
              <a:spLocks noChangeArrowheads="1"/>
            </p:cNvSpPr>
            <p:nvPr/>
          </p:nvSpPr>
          <p:spPr bwMode="auto">
            <a:xfrm>
              <a:off x="431" y="1012"/>
              <a:ext cx="4944" cy="9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Definování oblasti personální bezpečnosti (pracovní pozice)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Zpracování feasibility study pro danou oblast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Char char="l"/>
              </a:pPr>
              <a:r>
                <a:rPr lang="cs-CZ" sz="2000" b="0">
                  <a:solidFill>
                    <a:srgbClr val="008080"/>
                  </a:solidFill>
                  <a:latin typeface="Tahoma" pitchFamily="34" charset="0"/>
                </a:rPr>
                <a:t>  Implementace systému personální bezpečnosti</a:t>
              </a:r>
            </a:p>
            <a:p>
              <a:pPr eaLnBrk="0" hangingPunct="0">
                <a:spcBef>
                  <a:spcPct val="20000"/>
                </a:spcBef>
                <a:buClr>
                  <a:srgbClr val="FF0000"/>
                </a:buClr>
                <a:buSzPct val="70000"/>
                <a:buFont typeface="Wingdings" pitchFamily="2" charset="2"/>
                <a:buNone/>
              </a:pPr>
              <a:endParaRPr lang="cs-CZ" sz="2000" b="0">
                <a:solidFill>
                  <a:srgbClr val="008080"/>
                </a:solidFill>
                <a:latin typeface="Tahoma" pitchFamily="34" charset="0"/>
              </a:endParaRPr>
            </a:p>
          </p:txBody>
        </p:sp>
      </p:grpSp>
      <p:grpSp>
        <p:nvGrpSpPr>
          <p:cNvPr id="36867" name="Group 5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36874" name="Rectangle 6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875" name="Rectangle 7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876" name="Text Box 8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36868" name="Group 9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36872" name="Rectangle 10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6873" name="Rectangle 11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85708" name="Rectangle 12"/>
          <p:cNvSpPr>
            <a:spLocks noChangeArrowheads="1"/>
          </p:cNvSpPr>
          <p:nvPr/>
        </p:nvSpPr>
        <p:spPr bwMode="auto">
          <a:xfrm>
            <a:off x="468313" y="908050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85709" name="Text Box 13"/>
          <p:cNvSpPr txBox="1">
            <a:spLocks noChangeArrowheads="1"/>
          </p:cNvSpPr>
          <p:nvPr/>
        </p:nvSpPr>
        <p:spPr bwMode="auto">
          <a:xfrm>
            <a:off x="323850" y="549275"/>
            <a:ext cx="71294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2"/>
                </a:solidFill>
              </a:rPr>
              <a:t>NÁVRH DALŠÍHO POSTUPU</a:t>
            </a:r>
          </a:p>
          <a:p>
            <a:r>
              <a:rPr lang="cs-CZ" sz="1800">
                <a:solidFill>
                  <a:schemeClr val="tx2"/>
                </a:solidFill>
              </a:rPr>
              <a:t>PERSONÁLNÍ BEZPEČNOST</a:t>
            </a:r>
          </a:p>
        </p:txBody>
      </p:sp>
      <p:pic>
        <p:nvPicPr>
          <p:cNvPr id="285710" name="Picture 14" descr="partn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188913"/>
            <a:ext cx="1908175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5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5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8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1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8" grpId="0" animBg="1"/>
      <p:bldP spid="28570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0" y="1268413"/>
            <a:ext cx="9144000" cy="3887787"/>
          </a:xfrm>
          <a:prstGeom prst="rect">
            <a:avLst/>
          </a:prstGeom>
          <a:solidFill>
            <a:schemeClr val="tx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87076" name="Picture 36" descr="EN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916113"/>
            <a:ext cx="3886200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-26988"/>
            <a:ext cx="9144000" cy="504826"/>
            <a:chOff x="0" y="799"/>
            <a:chExt cx="5760" cy="318"/>
          </a:xfrm>
        </p:grpSpPr>
        <p:sp>
          <p:nvSpPr>
            <p:cNvPr id="87045" name="Rectangle 5"/>
            <p:cNvSpPr>
              <a:spLocks noChangeArrowheads="1"/>
            </p:cNvSpPr>
            <p:nvPr/>
          </p:nvSpPr>
          <p:spPr bwMode="auto">
            <a:xfrm>
              <a:off x="0" y="799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7903" name="Rectangle 6"/>
            <p:cNvSpPr>
              <a:spLocks noChangeArrowheads="1"/>
            </p:cNvSpPr>
            <p:nvPr/>
          </p:nvSpPr>
          <p:spPr bwMode="auto">
            <a:xfrm>
              <a:off x="0" y="845"/>
              <a:ext cx="5760" cy="272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4500563" y="2205038"/>
            <a:ext cx="4471987" cy="12239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87049" name="Text Box 9"/>
          <p:cNvSpPr txBox="1">
            <a:spLocks noChangeArrowheads="1"/>
          </p:cNvSpPr>
          <p:nvPr/>
        </p:nvSpPr>
        <p:spPr bwMode="auto">
          <a:xfrm>
            <a:off x="900113" y="549275"/>
            <a:ext cx="7488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>
                <a:solidFill>
                  <a:schemeClr val="tx1"/>
                </a:solidFill>
              </a:rPr>
              <a:t>BUĎ JEDINEČNÝ</a:t>
            </a:r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0" y="6210300"/>
            <a:ext cx="9144000" cy="647700"/>
            <a:chOff x="0" y="2795"/>
            <a:chExt cx="5760" cy="408"/>
          </a:xfrm>
        </p:grpSpPr>
        <p:sp>
          <p:nvSpPr>
            <p:cNvPr id="87051" name="Rectangle 11"/>
            <p:cNvSpPr>
              <a:spLocks noChangeArrowheads="1"/>
            </p:cNvSpPr>
            <p:nvPr/>
          </p:nvSpPr>
          <p:spPr bwMode="auto">
            <a:xfrm>
              <a:off x="0" y="2976"/>
              <a:ext cx="5760" cy="22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gamma/>
                    <a:tint val="0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37899" name="Group 12"/>
            <p:cNvGrpSpPr>
              <a:grpSpLocks/>
            </p:cNvGrpSpPr>
            <p:nvPr/>
          </p:nvGrpSpPr>
          <p:grpSpPr bwMode="auto">
            <a:xfrm>
              <a:off x="0" y="2795"/>
              <a:ext cx="5760" cy="363"/>
              <a:chOff x="0" y="2795"/>
              <a:chExt cx="5760" cy="363"/>
            </a:xfrm>
          </p:grpSpPr>
          <p:sp>
            <p:nvSpPr>
              <p:cNvPr id="37900" name="Rectangle 13"/>
              <p:cNvSpPr>
                <a:spLocks noChangeArrowheads="1"/>
              </p:cNvSpPr>
              <p:nvPr/>
            </p:nvSpPr>
            <p:spPr bwMode="auto">
              <a:xfrm>
                <a:off x="0" y="2795"/>
                <a:ext cx="5760" cy="363"/>
              </a:xfrm>
              <a:prstGeom prst="rect">
                <a:avLst/>
              </a:prstGeom>
              <a:solidFill>
                <a:srgbClr val="000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37901" name="Text Box 14"/>
              <p:cNvSpPr txBox="1">
                <a:spLocks noChangeArrowheads="1"/>
              </p:cNvSpPr>
              <p:nvPr/>
            </p:nvSpPr>
            <p:spPr bwMode="auto">
              <a:xfrm>
                <a:off x="158" y="2840"/>
                <a:ext cx="1496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cs-CZ" sz="2000">
                    <a:solidFill>
                      <a:schemeClr val="bg1"/>
                    </a:solidFill>
                  </a:rPr>
                  <a:t>www.pulece.cz</a:t>
                </a:r>
              </a:p>
            </p:txBody>
          </p:sp>
        </p:grpSp>
      </p:grpSp>
      <p:sp>
        <p:nvSpPr>
          <p:cNvPr id="87079" name="Text Box 39"/>
          <p:cNvSpPr txBox="1">
            <a:spLocks noChangeArrowheads="1"/>
          </p:cNvSpPr>
          <p:nvPr/>
        </p:nvSpPr>
        <p:spPr bwMode="auto">
          <a:xfrm>
            <a:off x="4572000" y="3514725"/>
            <a:ext cx="41767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>
                <a:solidFill>
                  <a:schemeClr val="bg1"/>
                </a:solidFill>
              </a:rPr>
              <a:t>VÁŠ PARTNER V OBLASTI PERSONÁLNÍ BEZPEŇOSTI</a:t>
            </a:r>
          </a:p>
        </p:txBody>
      </p:sp>
      <p:pic>
        <p:nvPicPr>
          <p:cNvPr id="87081" name="Picture 41" descr="LOGOPulec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4888" y="2205038"/>
            <a:ext cx="1223962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3287 L 0 0.2189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24004 L 0 -0.2638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 animBg="1"/>
      <p:bldP spid="87047" grpId="0" animBg="1"/>
      <p:bldP spid="87049" grpId="0"/>
      <p:bldP spid="8707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38953" name="Rectangle 4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4" name="Rectangle 5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38955" name="Text Box 6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sp>
        <p:nvSpPr>
          <p:cNvPr id="263178" name="Oval 10"/>
          <p:cNvSpPr>
            <a:spLocks noChangeArrowheads="1"/>
          </p:cNvSpPr>
          <p:nvPr/>
        </p:nvSpPr>
        <p:spPr bwMode="auto">
          <a:xfrm>
            <a:off x="1187450" y="3860800"/>
            <a:ext cx="2736850" cy="2305050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63179" name="Picture 11" descr="BD18215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492375"/>
            <a:ext cx="1663700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83" name="Rectangle 15"/>
          <p:cNvSpPr>
            <a:spLocks noChangeArrowheads="1"/>
          </p:cNvSpPr>
          <p:nvPr/>
        </p:nvSpPr>
        <p:spPr bwMode="auto">
          <a:xfrm>
            <a:off x="2195513" y="692150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NEUROBILOOGIE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3185" name="Rectangle 17"/>
          <p:cNvSpPr>
            <a:spLocks noChangeArrowheads="1"/>
          </p:cNvSpPr>
          <p:nvPr/>
        </p:nvSpPr>
        <p:spPr bwMode="auto">
          <a:xfrm>
            <a:off x="-180975" y="1341438"/>
            <a:ext cx="1655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CO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263187" name="Picture 19" descr="webovy_snimac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2565400"/>
            <a:ext cx="1079500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88" name="Line 20"/>
          <p:cNvSpPr>
            <a:spLocks noChangeShapeType="1"/>
          </p:cNvSpPr>
          <p:nvPr/>
        </p:nvSpPr>
        <p:spPr bwMode="auto">
          <a:xfrm>
            <a:off x="7019925" y="765175"/>
            <a:ext cx="0" cy="55435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63190" name="Line 22"/>
          <p:cNvSpPr>
            <a:spLocks noChangeShapeType="1"/>
          </p:cNvSpPr>
          <p:nvPr/>
        </p:nvSpPr>
        <p:spPr bwMode="auto">
          <a:xfrm flipH="1">
            <a:off x="4356100" y="692150"/>
            <a:ext cx="0" cy="5616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63191" name="Rectangle 23"/>
          <p:cNvSpPr>
            <a:spLocks noChangeArrowheads="1"/>
          </p:cNvSpPr>
          <p:nvPr/>
        </p:nvSpPr>
        <p:spPr bwMode="auto">
          <a:xfrm>
            <a:off x="0" y="2997200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NÁSTROJ JAK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3192" name="Text Box 24"/>
          <p:cNvSpPr txBox="1">
            <a:spLocks noChangeArrowheads="1"/>
          </p:cNvSpPr>
          <p:nvPr/>
        </p:nvSpPr>
        <p:spPr bwMode="auto">
          <a:xfrm>
            <a:off x="684213" y="0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1"/>
                </a:solidFill>
              </a:rPr>
              <a:t>SCHÉMA VYUŽITÍ SYSTÉMU</a:t>
            </a:r>
          </a:p>
        </p:txBody>
      </p:sp>
      <p:sp>
        <p:nvSpPr>
          <p:cNvPr id="263193" name="Rectangle 25"/>
          <p:cNvSpPr>
            <a:spLocks noChangeArrowheads="1"/>
          </p:cNvSpPr>
          <p:nvPr/>
        </p:nvSpPr>
        <p:spPr bwMode="auto">
          <a:xfrm>
            <a:off x="755650" y="404813"/>
            <a:ext cx="5545138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pic>
        <p:nvPicPr>
          <p:cNvPr id="263198" name="Picture 30" descr="biologische_psychologi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4076700"/>
            <a:ext cx="18716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199" name="Picture 31" descr="differentielle_psychologie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16688" y="3860800"/>
            <a:ext cx="2230437" cy="223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00" name="Picture 32" descr="klin_psych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40200" y="4076700"/>
            <a:ext cx="187166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02" name="Picture 34" descr="topfoto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27313" y="2492375"/>
            <a:ext cx="1439862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04" name="Picture 36" descr="a1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5825" y="2420938"/>
            <a:ext cx="1719263" cy="1376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06" name="Picture 38" descr="mozek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932363" y="1052513"/>
            <a:ext cx="1235075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07" name="Picture 39" descr="mozek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484438" y="1052513"/>
            <a:ext cx="1368425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208" name="Rectangle 40"/>
          <p:cNvSpPr>
            <a:spLocks noChangeArrowheads="1"/>
          </p:cNvSpPr>
          <p:nvPr/>
        </p:nvSpPr>
        <p:spPr bwMode="auto">
          <a:xfrm>
            <a:off x="7019925" y="692150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PSYCHOLOGIE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3209" name="Rectangle 41"/>
          <p:cNvSpPr>
            <a:spLocks noChangeArrowheads="1"/>
          </p:cNvSpPr>
          <p:nvPr/>
        </p:nvSpPr>
        <p:spPr bwMode="auto">
          <a:xfrm>
            <a:off x="4572000" y="692150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BARVY ŽIVOTA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263210" name="Picture 42" descr="maska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308850" y="981075"/>
            <a:ext cx="1573213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11" name="Picture 43" descr="maska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308850" y="981075"/>
            <a:ext cx="1614488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14" name="Picture 46" descr="CT5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627313" y="2492375"/>
            <a:ext cx="1504950" cy="123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17" name="Picture 49" descr="CT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627313" y="4076700"/>
            <a:ext cx="1430337" cy="143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18" name="Picture 50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4787900" y="4076700"/>
            <a:ext cx="1798638" cy="1476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3219" name="Rectangle 51"/>
          <p:cNvSpPr>
            <a:spLocks noChangeArrowheads="1"/>
          </p:cNvSpPr>
          <p:nvPr/>
        </p:nvSpPr>
        <p:spPr bwMode="auto">
          <a:xfrm>
            <a:off x="-252413" y="4724400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VÝSTUP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263220" name="Picture 52" descr="dokument3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7451725" y="3933825"/>
            <a:ext cx="1366838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221" name="Line 53"/>
          <p:cNvSpPr>
            <a:spLocks noChangeShapeType="1"/>
          </p:cNvSpPr>
          <p:nvPr/>
        </p:nvSpPr>
        <p:spPr bwMode="auto">
          <a:xfrm>
            <a:off x="323850" y="2349500"/>
            <a:ext cx="8820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63222" name="Line 54"/>
          <p:cNvSpPr>
            <a:spLocks noChangeShapeType="1"/>
          </p:cNvSpPr>
          <p:nvPr/>
        </p:nvSpPr>
        <p:spPr bwMode="auto">
          <a:xfrm>
            <a:off x="323850" y="3933825"/>
            <a:ext cx="8820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63223" name="Rectangle 55"/>
          <p:cNvSpPr>
            <a:spLocks noChangeArrowheads="1"/>
          </p:cNvSpPr>
          <p:nvPr/>
        </p:nvSpPr>
        <p:spPr bwMode="auto">
          <a:xfrm>
            <a:off x="0" y="5876925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INTERPRETACE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3224" name="Line 56"/>
          <p:cNvSpPr>
            <a:spLocks noChangeShapeType="1"/>
          </p:cNvSpPr>
          <p:nvPr/>
        </p:nvSpPr>
        <p:spPr bwMode="auto">
          <a:xfrm>
            <a:off x="323850" y="5661025"/>
            <a:ext cx="88201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63225" name="Rectangle 57"/>
          <p:cNvSpPr>
            <a:spLocks noChangeArrowheads="1"/>
          </p:cNvSpPr>
          <p:nvPr/>
        </p:nvSpPr>
        <p:spPr bwMode="auto">
          <a:xfrm>
            <a:off x="2339975" y="5876925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DOKTOR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3226" name="Rectangle 58"/>
          <p:cNvSpPr>
            <a:spLocks noChangeArrowheads="1"/>
          </p:cNvSpPr>
          <p:nvPr/>
        </p:nvSpPr>
        <p:spPr bwMode="auto">
          <a:xfrm>
            <a:off x="4787900" y="5876925"/>
            <a:ext cx="19446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VY SAMI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3227" name="Rectangle 59"/>
          <p:cNvSpPr>
            <a:spLocks noChangeArrowheads="1"/>
          </p:cNvSpPr>
          <p:nvPr/>
        </p:nvSpPr>
        <p:spPr bwMode="auto">
          <a:xfrm>
            <a:off x="7199313" y="5876925"/>
            <a:ext cx="1944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PSYCHOLOG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3228" name="Rectangle 60"/>
          <p:cNvSpPr>
            <a:spLocks noChangeArrowheads="1"/>
          </p:cNvSpPr>
          <p:nvPr/>
        </p:nvSpPr>
        <p:spPr bwMode="auto">
          <a:xfrm>
            <a:off x="3635375" y="3284538"/>
            <a:ext cx="23764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KLINICKÁ PSYCHOLOGIE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3229" name="Rectangle 61"/>
          <p:cNvSpPr>
            <a:spLocks noChangeArrowheads="1"/>
          </p:cNvSpPr>
          <p:nvPr/>
        </p:nvSpPr>
        <p:spPr bwMode="auto">
          <a:xfrm>
            <a:off x="1258888" y="3284538"/>
            <a:ext cx="2376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BIOLOGICKÁ PSYCHOLOGIE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3230" name="Rectangle 62"/>
          <p:cNvSpPr>
            <a:spLocks noChangeArrowheads="1"/>
          </p:cNvSpPr>
          <p:nvPr/>
        </p:nvSpPr>
        <p:spPr bwMode="auto">
          <a:xfrm>
            <a:off x="6516688" y="3284538"/>
            <a:ext cx="2376487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hlink"/>
                </a:solidFill>
                <a:latin typeface="Tahoma" pitchFamily="34" charset="0"/>
                <a:cs typeface="Times New Roman" pitchFamily="18" charset="0"/>
              </a:rPr>
              <a:t>DIFERENCIÁLNÍ PSYCHOLOGIE</a:t>
            </a:r>
            <a:endParaRPr lang="cs-CZ" sz="1100" b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263231" name="Picture 63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2916238" y="620713"/>
            <a:ext cx="3806825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3232" name="Picture 64" descr="datagraph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787900" y="4076700"/>
            <a:ext cx="17287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3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6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6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6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3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6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3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6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3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3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6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6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26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263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63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63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26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3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3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63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63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63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263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3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3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4" dur="500"/>
                                        <p:tgtEl>
                                          <p:spTgt spid="263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263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500"/>
                                        <p:tgtEl>
                                          <p:spTgt spid="263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263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263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263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263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8" dur="500"/>
                                        <p:tgtEl>
                                          <p:spTgt spid="26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00"/>
                            </p:stCondLst>
                            <p:childTnLst>
                              <p:par>
                                <p:cTn id="2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263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26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9" dur="500"/>
                                        <p:tgtEl>
                                          <p:spTgt spid="263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2" dur="500"/>
                                        <p:tgtEl>
                                          <p:spTgt spid="26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8" grpId="0" animBg="1"/>
      <p:bldP spid="263183" grpId="0"/>
      <p:bldP spid="263183" grpId="1"/>
      <p:bldP spid="263185" grpId="0"/>
      <p:bldP spid="263185" grpId="1"/>
      <p:bldP spid="263188" grpId="0" animBg="1"/>
      <p:bldP spid="263188" grpId="1" animBg="1"/>
      <p:bldP spid="263190" grpId="0" animBg="1"/>
      <p:bldP spid="263190" grpId="1" animBg="1"/>
      <p:bldP spid="263191" grpId="0"/>
      <p:bldP spid="263191" grpId="1"/>
      <p:bldP spid="263192" grpId="0"/>
      <p:bldP spid="263193" grpId="0" animBg="1"/>
      <p:bldP spid="263208" grpId="0"/>
      <p:bldP spid="263208" grpId="1"/>
      <p:bldP spid="263209" grpId="0"/>
      <p:bldP spid="263209" grpId="1"/>
      <p:bldP spid="263219" grpId="0"/>
      <p:bldP spid="263219" grpId="1"/>
      <p:bldP spid="263221" grpId="0" animBg="1"/>
      <p:bldP spid="263221" grpId="1" animBg="1"/>
      <p:bldP spid="263222" grpId="0" animBg="1"/>
      <p:bldP spid="263222" grpId="1" animBg="1"/>
      <p:bldP spid="263223" grpId="0"/>
      <p:bldP spid="263223" grpId="1"/>
      <p:bldP spid="263224" grpId="0" animBg="1"/>
      <p:bldP spid="263224" grpId="1" animBg="1"/>
      <p:bldP spid="263225" grpId="0"/>
      <p:bldP spid="263225" grpId="1"/>
      <p:bldP spid="263226" grpId="0"/>
      <p:bldP spid="263226" grpId="1"/>
      <p:bldP spid="263227" grpId="0"/>
      <p:bldP spid="263227" grpId="1"/>
      <p:bldP spid="263228" grpId="0"/>
      <p:bldP spid="263229" grpId="0"/>
      <p:bldP spid="2632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Text Box 2"/>
          <p:cNvSpPr txBox="1">
            <a:spLocks noChangeArrowheads="1"/>
          </p:cNvSpPr>
          <p:nvPr/>
        </p:nvSpPr>
        <p:spPr bwMode="auto">
          <a:xfrm>
            <a:off x="755650" y="260350"/>
            <a:ext cx="4968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1"/>
                </a:solidFill>
              </a:rPr>
              <a:t>PŘEDSTAVENÍ PŘEDNÁŠEJÍCÍCH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568325" cy="6858000"/>
            <a:chOff x="0" y="0"/>
            <a:chExt cx="358" cy="4320"/>
          </a:xfrm>
        </p:grpSpPr>
        <p:sp>
          <p:nvSpPr>
            <p:cNvPr id="16400" name="Rectangle 4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401" name="Rectangle 5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flipH="1">
            <a:off x="8575675" y="0"/>
            <a:ext cx="568325" cy="6858000"/>
            <a:chOff x="0" y="0"/>
            <a:chExt cx="358" cy="4320"/>
          </a:xfrm>
        </p:grpSpPr>
        <p:sp>
          <p:nvSpPr>
            <p:cNvPr id="16398" name="Rectangle 7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6399" name="Rectangle 8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908175" y="1052513"/>
            <a:ext cx="6272213" cy="1393825"/>
            <a:chOff x="1288" y="800"/>
            <a:chExt cx="3951" cy="1134"/>
          </a:xfrm>
        </p:grpSpPr>
        <p:sp>
          <p:nvSpPr>
            <p:cNvPr id="269322" name="Rectangle 10"/>
            <p:cNvSpPr>
              <a:spLocks noChangeArrowheads="1"/>
            </p:cNvSpPr>
            <p:nvPr/>
          </p:nvSpPr>
          <p:spPr bwMode="auto">
            <a:xfrm>
              <a:off x="1288" y="800"/>
              <a:ext cx="3951" cy="86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397" name="Text Box 11"/>
            <p:cNvSpPr txBox="1">
              <a:spLocks noChangeArrowheads="1"/>
            </p:cNvSpPr>
            <p:nvPr/>
          </p:nvSpPr>
          <p:spPr bwMode="auto">
            <a:xfrm>
              <a:off x="1292" y="845"/>
              <a:ext cx="3130" cy="10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800">
                  <a:solidFill>
                    <a:srgbClr val="CC3300"/>
                  </a:solidFill>
                </a:rPr>
                <a:t>Ing. Janus</a:t>
              </a:r>
              <a:endParaRPr lang="cs-CZ" sz="1400">
                <a:solidFill>
                  <a:schemeClr val="tx1"/>
                </a:solidFill>
              </a:endParaRPr>
            </a:p>
            <a:p>
              <a:r>
                <a:rPr lang="cs-CZ" sz="1400" b="0">
                  <a:solidFill>
                    <a:schemeClr val="tx1"/>
                  </a:solidFill>
                </a:rPr>
                <a:t>Jednatel společnosti </a:t>
              </a:r>
            </a:p>
            <a:p>
              <a:r>
                <a:rPr lang="cs-CZ" sz="1400" b="0">
                  <a:solidFill>
                    <a:schemeClr val="tx1"/>
                  </a:solidFill>
                </a:rPr>
                <a:t>P.U.L.E.C.E.</a:t>
              </a:r>
            </a:p>
            <a:p>
              <a:pPr algn="ctr"/>
              <a:endParaRPr lang="cs-CZ" sz="1400" b="0">
                <a:solidFill>
                  <a:schemeClr val="tx1"/>
                </a:solidFill>
              </a:endParaRPr>
            </a:p>
          </p:txBody>
        </p:sp>
      </p:grpSp>
      <p:sp>
        <p:nvSpPr>
          <p:cNvPr id="269328" name="Rectangle 16"/>
          <p:cNvSpPr>
            <a:spLocks noChangeArrowheads="1"/>
          </p:cNvSpPr>
          <p:nvPr/>
        </p:nvSpPr>
        <p:spPr bwMode="auto">
          <a:xfrm>
            <a:off x="900113" y="669925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1908175" y="3500438"/>
            <a:ext cx="6272213" cy="1223962"/>
            <a:chOff x="1288" y="800"/>
            <a:chExt cx="3951" cy="861"/>
          </a:xfrm>
        </p:grpSpPr>
        <p:sp>
          <p:nvSpPr>
            <p:cNvPr id="269331" name="Rectangle 19"/>
            <p:cNvSpPr>
              <a:spLocks noChangeArrowheads="1"/>
            </p:cNvSpPr>
            <p:nvPr/>
          </p:nvSpPr>
          <p:spPr bwMode="auto">
            <a:xfrm>
              <a:off x="1288" y="800"/>
              <a:ext cx="3951" cy="86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7000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395" name="Text Box 20"/>
            <p:cNvSpPr txBox="1">
              <a:spLocks noChangeArrowheads="1"/>
            </p:cNvSpPr>
            <p:nvPr/>
          </p:nvSpPr>
          <p:spPr bwMode="auto">
            <a:xfrm>
              <a:off x="1292" y="845"/>
              <a:ext cx="3130" cy="7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1800">
                  <a:solidFill>
                    <a:srgbClr val="CC3300"/>
                  </a:solidFill>
                </a:rPr>
                <a:t>Petr Belas</a:t>
              </a:r>
              <a:r>
                <a:rPr lang="cs-CZ" sz="1400">
                  <a:solidFill>
                    <a:schemeClr val="tx1"/>
                  </a:solidFill>
                </a:rPr>
                <a:t> </a:t>
              </a:r>
            </a:p>
            <a:p>
              <a:r>
                <a:rPr lang="cs-CZ" sz="1400" b="0">
                  <a:solidFill>
                    <a:schemeClr val="tx1"/>
                  </a:solidFill>
                </a:rPr>
                <a:t>Bezpečnostní ředitel</a:t>
              </a:r>
            </a:p>
            <a:p>
              <a:r>
                <a:rPr lang="cs-CZ" sz="1400" b="0">
                  <a:solidFill>
                    <a:schemeClr val="tx1"/>
                  </a:solidFill>
                </a:rPr>
                <a:t>P.U.L.E.C.E.</a:t>
              </a:r>
            </a:p>
          </p:txBody>
        </p:sp>
      </p:grpSp>
      <p:pic>
        <p:nvPicPr>
          <p:cNvPr id="269340" name="Picture 28" descr="Logo vizit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1125538"/>
            <a:ext cx="105886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9341" name="Picture 29" descr="Logo vizit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388" y="3644900"/>
            <a:ext cx="9874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9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9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6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6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4" grpId="0"/>
      <p:bldP spid="2693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611188" y="260350"/>
            <a:ext cx="38893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1"/>
                </a:solidFill>
              </a:rPr>
              <a:t>OBSAH:</a:t>
            </a:r>
            <a:endParaRPr lang="cs-CZ" sz="1800">
              <a:solidFill>
                <a:srgbClr val="FF0000"/>
              </a:solidFill>
            </a:endParaRPr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684213" y="620713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7412" name="Group 8"/>
          <p:cNvGrpSpPr>
            <a:grpSpLocks/>
          </p:cNvGrpSpPr>
          <p:nvPr/>
        </p:nvGrpSpPr>
        <p:grpSpPr bwMode="auto">
          <a:xfrm>
            <a:off x="0" y="0"/>
            <a:ext cx="568325" cy="6858000"/>
            <a:chOff x="0" y="0"/>
            <a:chExt cx="358" cy="4320"/>
          </a:xfrm>
        </p:grpSpPr>
        <p:sp>
          <p:nvSpPr>
            <p:cNvPr id="17420" name="Rectangle 9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21" name="Rectangle 10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7413" name="Group 11"/>
          <p:cNvGrpSpPr>
            <a:grpSpLocks/>
          </p:cNvGrpSpPr>
          <p:nvPr/>
        </p:nvGrpSpPr>
        <p:grpSpPr bwMode="auto">
          <a:xfrm flipH="1">
            <a:off x="8575675" y="0"/>
            <a:ext cx="568325" cy="6858000"/>
            <a:chOff x="0" y="0"/>
            <a:chExt cx="358" cy="4320"/>
          </a:xfrm>
        </p:grpSpPr>
        <p:sp>
          <p:nvSpPr>
            <p:cNvPr id="17418" name="Rectangle 12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7419" name="Rectangle 13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611188" y="765175"/>
            <a:ext cx="7416800" cy="6659563"/>
            <a:chOff x="567" y="709"/>
            <a:chExt cx="4672" cy="4195"/>
          </a:xfrm>
        </p:grpSpPr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567" y="709"/>
              <a:ext cx="4672" cy="3611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bg1">
                    <a:gamma/>
                    <a:tint val="0"/>
                    <a:invGamma/>
                    <a:alpha val="7000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7417" name="Text Box 16"/>
            <p:cNvSpPr txBox="1">
              <a:spLocks noChangeArrowheads="1"/>
            </p:cNvSpPr>
            <p:nvPr/>
          </p:nvSpPr>
          <p:spPr bwMode="auto">
            <a:xfrm>
              <a:off x="612" y="845"/>
              <a:ext cx="4445" cy="405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800100" lvl="1" indent="-342900">
                <a:spcBef>
                  <a:spcPct val="100000"/>
                </a:spcBef>
                <a:spcAft>
                  <a:spcPct val="50000"/>
                </a:spcAft>
                <a:buClr>
                  <a:srgbClr val="CC3300"/>
                </a:buClr>
                <a:buFont typeface="Tahoma" pitchFamily="34" charset="0"/>
                <a:buChar char="●"/>
              </a:pPr>
              <a:r>
                <a:rPr lang="cs-CZ" sz="1800">
                  <a:solidFill>
                    <a:schemeClr val="hlink"/>
                  </a:solidFill>
                  <a:latin typeface="Tahoma" pitchFamily="34" charset="0"/>
                </a:rPr>
                <a:t>Vnitřní personální bezpečnostní rizika FU</a:t>
              </a:r>
            </a:p>
            <a:p>
              <a:pPr marL="800100" lvl="1" indent="-342900">
                <a:spcBef>
                  <a:spcPct val="100000"/>
                </a:spcBef>
                <a:spcAft>
                  <a:spcPct val="50000"/>
                </a:spcAft>
                <a:buClr>
                  <a:srgbClr val="CC3300"/>
                </a:buClr>
                <a:buFont typeface="Tahoma" pitchFamily="34" charset="0"/>
                <a:buChar char="●"/>
              </a:pPr>
              <a:r>
                <a:rPr lang="cs-CZ" sz="1800">
                  <a:solidFill>
                    <a:schemeClr val="hlink"/>
                  </a:solidFill>
                  <a:latin typeface="Tahoma" pitchFamily="34" charset="0"/>
                </a:rPr>
                <a:t>Bezpečnostní systém organizace</a:t>
              </a:r>
            </a:p>
            <a:p>
              <a:pPr marL="800100" lvl="1" indent="-342900">
                <a:spcBef>
                  <a:spcPct val="100000"/>
                </a:spcBef>
                <a:spcAft>
                  <a:spcPct val="50000"/>
                </a:spcAft>
                <a:buClr>
                  <a:srgbClr val="CC3300"/>
                </a:buClr>
                <a:buFont typeface="Tahoma" pitchFamily="34" charset="0"/>
                <a:buChar char="●"/>
              </a:pPr>
              <a:r>
                <a:rPr lang="cs-CZ" sz="1800">
                  <a:solidFill>
                    <a:schemeClr val="hlink"/>
                  </a:solidFill>
                  <a:latin typeface="Tahoma" pitchFamily="34" charset="0"/>
                </a:rPr>
                <a:t>Personální bezpečnost – autoevaluační  prevence</a:t>
              </a:r>
            </a:p>
            <a:p>
              <a:pPr marL="800100" lvl="1" indent="-342900">
                <a:spcBef>
                  <a:spcPct val="100000"/>
                </a:spcBef>
                <a:spcAft>
                  <a:spcPct val="50000"/>
                </a:spcAft>
                <a:buClr>
                  <a:srgbClr val="CC3300"/>
                </a:buClr>
                <a:buFont typeface="Tahoma" pitchFamily="34" charset="0"/>
                <a:buChar char="●"/>
              </a:pPr>
              <a:r>
                <a:rPr lang="cs-CZ" sz="1800">
                  <a:solidFill>
                    <a:srgbClr val="FF5050"/>
                  </a:solidFill>
                  <a:latin typeface="Tahoma" pitchFamily="34" charset="0"/>
                </a:rPr>
                <a:t>Diagnosticko Intervenční Systém</a:t>
              </a:r>
            </a:p>
            <a:p>
              <a:pPr marL="800100" lvl="1" indent="-342900">
                <a:spcBef>
                  <a:spcPct val="100000"/>
                </a:spcBef>
                <a:spcAft>
                  <a:spcPct val="50000"/>
                </a:spcAft>
                <a:buClr>
                  <a:srgbClr val="CC3300"/>
                </a:buClr>
                <a:buFont typeface="Tahoma" pitchFamily="34" charset="0"/>
                <a:buChar char="●"/>
              </a:pPr>
              <a:r>
                <a:rPr lang="cs-CZ" sz="1800">
                  <a:solidFill>
                    <a:schemeClr val="hlink"/>
                  </a:solidFill>
                  <a:latin typeface="Tahoma" pitchFamily="34" charset="0"/>
                </a:rPr>
                <a:t>Personální autoevaluace </a:t>
              </a:r>
            </a:p>
            <a:p>
              <a:pPr marL="800100" lvl="1" indent="-342900">
                <a:spcBef>
                  <a:spcPct val="100000"/>
                </a:spcBef>
                <a:spcAft>
                  <a:spcPct val="50000"/>
                </a:spcAft>
                <a:buClr>
                  <a:srgbClr val="CC3300"/>
                </a:buClr>
                <a:buFont typeface="Tahoma" pitchFamily="34" charset="0"/>
                <a:buChar char="●"/>
              </a:pPr>
              <a:r>
                <a:rPr lang="cs-CZ" sz="1800">
                  <a:solidFill>
                    <a:schemeClr val="hlink"/>
                  </a:solidFill>
                  <a:latin typeface="Tahoma" pitchFamily="34" charset="0"/>
                </a:rPr>
                <a:t>Diagnostika: Zaměstnanec – Firma - Zákazník</a:t>
              </a:r>
            </a:p>
            <a:p>
              <a:pPr marL="800100" lvl="1" indent="-342900">
                <a:spcBef>
                  <a:spcPct val="100000"/>
                </a:spcBef>
                <a:spcAft>
                  <a:spcPct val="50000"/>
                </a:spcAft>
                <a:buClr>
                  <a:srgbClr val="CC3300"/>
                </a:buClr>
                <a:buFont typeface="Tahoma" pitchFamily="34" charset="0"/>
                <a:buChar char="●"/>
              </a:pPr>
              <a:r>
                <a:rPr lang="cs-CZ" sz="1800">
                  <a:solidFill>
                    <a:schemeClr val="hlink"/>
                  </a:solidFill>
                  <a:latin typeface="Tahoma" pitchFamily="34" charset="0"/>
                </a:rPr>
                <a:t>Implementace a užívání systému</a:t>
              </a:r>
            </a:p>
            <a:p>
              <a:pPr marL="800100" lvl="1" indent="-342900">
                <a:spcBef>
                  <a:spcPct val="100000"/>
                </a:spcBef>
                <a:spcAft>
                  <a:spcPct val="50000"/>
                </a:spcAft>
                <a:buClr>
                  <a:srgbClr val="CC3300"/>
                </a:buClr>
                <a:buFont typeface="Tahoma" pitchFamily="34" charset="0"/>
                <a:buChar char="●"/>
              </a:pPr>
              <a:r>
                <a:rPr lang="cs-CZ" sz="1800">
                  <a:solidFill>
                    <a:schemeClr val="hlink"/>
                  </a:solidFill>
                  <a:latin typeface="Tahoma" pitchFamily="34" charset="0"/>
                </a:rPr>
                <a:t>Návrh dalšího postupu</a:t>
              </a:r>
            </a:p>
            <a:p>
              <a:pPr marL="800100" lvl="1" indent="-342900">
                <a:spcBef>
                  <a:spcPct val="100000"/>
                </a:spcBef>
                <a:spcAft>
                  <a:spcPct val="50000"/>
                </a:spcAft>
                <a:buClr>
                  <a:srgbClr val="CC3300"/>
                </a:buClr>
                <a:buFont typeface="Tahoma" pitchFamily="34" charset="0"/>
                <a:buChar char="●"/>
              </a:pPr>
              <a:r>
                <a:rPr lang="cs-CZ" sz="1800">
                  <a:solidFill>
                    <a:schemeClr val="hlink"/>
                  </a:solidFill>
                  <a:latin typeface="Tahoma" pitchFamily="34" charset="0"/>
                </a:rPr>
                <a:t>Diskuze</a:t>
              </a:r>
            </a:p>
            <a:p>
              <a:pPr marL="800100" lvl="1" indent="-342900">
                <a:lnSpc>
                  <a:spcPct val="160000"/>
                </a:lnSpc>
                <a:spcBef>
                  <a:spcPct val="0"/>
                </a:spcBef>
              </a:pPr>
              <a:endParaRPr lang="cs-CZ" sz="1800">
                <a:solidFill>
                  <a:schemeClr val="hlink"/>
                </a:solidFill>
                <a:latin typeface="Tahoma" pitchFamily="34" charset="0"/>
              </a:endParaRPr>
            </a:p>
          </p:txBody>
        </p:sp>
      </p:grpSp>
      <p:pic>
        <p:nvPicPr>
          <p:cNvPr id="79894" name="Picture 22" descr="LOGOPul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1725" y="0"/>
            <a:ext cx="108743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9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/>
      <p:bldP spid="798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827088" y="476250"/>
            <a:ext cx="532923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1"/>
                </a:solidFill>
              </a:rPr>
              <a:t>NEJČASTĚJŠÍ VNITŘNÍ PERSONÁLNÍ </a:t>
            </a:r>
          </a:p>
          <a:p>
            <a:r>
              <a:rPr lang="cs-CZ" sz="1800">
                <a:solidFill>
                  <a:schemeClr val="tx1"/>
                </a:solidFill>
              </a:rPr>
              <a:t>HROZBY A RIZIKA ORGANIZACÍ:</a:t>
            </a:r>
          </a:p>
        </p:txBody>
      </p:sp>
      <p:sp>
        <p:nvSpPr>
          <p:cNvPr id="220163" name="Rectangle 3"/>
          <p:cNvSpPr>
            <a:spLocks noChangeArrowheads="1"/>
          </p:cNvSpPr>
          <p:nvPr/>
        </p:nvSpPr>
        <p:spPr bwMode="auto">
          <a:xfrm>
            <a:off x="827088" y="836613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0" y="0"/>
            <a:ext cx="568325" cy="6858000"/>
            <a:chOff x="0" y="0"/>
            <a:chExt cx="358" cy="4320"/>
          </a:xfrm>
        </p:grpSpPr>
        <p:sp>
          <p:nvSpPr>
            <p:cNvPr id="18444" name="Rectangle 5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45" name="Rectangle 6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8437" name="Group 7"/>
          <p:cNvGrpSpPr>
            <a:grpSpLocks/>
          </p:cNvGrpSpPr>
          <p:nvPr/>
        </p:nvGrpSpPr>
        <p:grpSpPr bwMode="auto">
          <a:xfrm flipH="1">
            <a:off x="8575675" y="0"/>
            <a:ext cx="568325" cy="6858000"/>
            <a:chOff x="0" y="0"/>
            <a:chExt cx="358" cy="4320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220173" name="Picture 13" descr="LOGOPule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9925" y="260350"/>
            <a:ext cx="1087438" cy="108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0174" name="Text Box 14"/>
          <p:cNvSpPr txBox="1">
            <a:spLocks noChangeArrowheads="1"/>
          </p:cNvSpPr>
          <p:nvPr/>
        </p:nvSpPr>
        <p:spPr bwMode="auto">
          <a:xfrm>
            <a:off x="971550" y="1341438"/>
            <a:ext cx="3384550" cy="278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rgbClr val="FF0000"/>
                </a:solidFill>
              </a:rPr>
              <a:t>HROZBY KRIMINÁLNÍ POVAHY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Krádeže majetku a informací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Zneužití a úniky informací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Zaměstnanecké  podvody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Korupční jednání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Nadhodnocené nákupy</a:t>
            </a:r>
          </a:p>
          <a:p>
            <a:pPr marL="342900" indent="-342900">
              <a:buFontTx/>
              <a:buChar char="•"/>
            </a:pPr>
            <a:endParaRPr lang="cs-CZ" sz="16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20175" name="Text Box 15"/>
          <p:cNvSpPr txBox="1">
            <a:spLocks noChangeArrowheads="1"/>
          </p:cNvSpPr>
          <p:nvPr/>
        </p:nvSpPr>
        <p:spPr bwMode="auto">
          <a:xfrm>
            <a:off x="4932363" y="1844675"/>
            <a:ext cx="3097212" cy="3636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chemeClr val="tx1"/>
                </a:solidFill>
              </a:rPr>
              <a:t>Sociopatologické jevy</a:t>
            </a:r>
          </a:p>
          <a:p>
            <a:pPr lvl="1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 b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Drogové závislosti</a:t>
            </a:r>
          </a:p>
          <a:p>
            <a:pPr lvl="1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 Gamblerství</a:t>
            </a:r>
          </a:p>
          <a:p>
            <a:pPr lvl="1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 Alkoholismus</a:t>
            </a:r>
          </a:p>
          <a:p>
            <a:pPr lvl="1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 Vydírání</a:t>
            </a:r>
          </a:p>
          <a:p>
            <a:pPr lvl="1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 Agresivita</a:t>
            </a:r>
          </a:p>
          <a:p>
            <a:pPr lvl="1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 Násilí</a:t>
            </a:r>
          </a:p>
          <a:p>
            <a:pPr lvl="1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 Šikana</a:t>
            </a:r>
          </a:p>
          <a:p>
            <a:pPr lvl="1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 Sexuální harašení</a:t>
            </a:r>
          </a:p>
          <a:p>
            <a:pPr lvl="1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 b="0">
                <a:solidFill>
                  <a:schemeClr val="hlink"/>
                </a:solidFill>
                <a:latin typeface="Tahoma" pitchFamily="34" charset="0"/>
              </a:rPr>
              <a:t> Xenofobie	</a:t>
            </a:r>
          </a:p>
        </p:txBody>
      </p:sp>
      <p:sp>
        <p:nvSpPr>
          <p:cNvPr id="220185" name="Text Box 25"/>
          <p:cNvSpPr txBox="1">
            <a:spLocks noChangeArrowheads="1"/>
          </p:cNvSpPr>
          <p:nvPr/>
        </p:nvSpPr>
        <p:spPr bwMode="auto">
          <a:xfrm>
            <a:off x="971550" y="3860800"/>
            <a:ext cx="3455988" cy="2170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chemeClr val="accent2"/>
                </a:solidFill>
              </a:rPr>
              <a:t>FAKTORY RIZIKA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Míra loajality vůči organizaci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Míra loajality vůči nadřízeným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Sdělování firemních záměrů konkurenci</a:t>
            </a:r>
            <a:endParaRPr lang="cs-CZ" sz="1600" b="0">
              <a:solidFill>
                <a:schemeClr val="hlink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0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0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20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0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2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63" grpId="0" animBg="1"/>
      <p:bldP spid="220174" grpId="0"/>
      <p:bldP spid="220175" grpId="0"/>
      <p:bldP spid="2201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Text Box 2"/>
          <p:cNvSpPr txBox="1">
            <a:spLocks noChangeArrowheads="1"/>
          </p:cNvSpPr>
          <p:nvPr/>
        </p:nvSpPr>
        <p:spPr bwMode="auto">
          <a:xfrm>
            <a:off x="827088" y="549275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1"/>
                </a:solidFill>
              </a:rPr>
              <a:t>VNITŘNÍ PERSONÁLNÍ HROZBY A RIZIKA FU:</a:t>
            </a:r>
          </a:p>
        </p:txBody>
      </p:sp>
      <p:sp>
        <p:nvSpPr>
          <p:cNvPr id="260099" name="Rectangle 3"/>
          <p:cNvSpPr>
            <a:spLocks noChangeArrowheads="1"/>
          </p:cNvSpPr>
          <p:nvPr/>
        </p:nvSpPr>
        <p:spPr bwMode="auto">
          <a:xfrm>
            <a:off x="900113" y="908050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0" y="0"/>
            <a:ext cx="568325" cy="6858000"/>
            <a:chOff x="0" y="0"/>
            <a:chExt cx="358" cy="4320"/>
          </a:xfrm>
        </p:grpSpPr>
        <p:sp>
          <p:nvSpPr>
            <p:cNvPr id="19468" name="Rectangle 5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469" name="Rectangle 6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19461" name="Group 7"/>
          <p:cNvGrpSpPr>
            <a:grpSpLocks/>
          </p:cNvGrpSpPr>
          <p:nvPr/>
        </p:nvGrpSpPr>
        <p:grpSpPr bwMode="auto">
          <a:xfrm flipH="1">
            <a:off x="8575675" y="0"/>
            <a:ext cx="568325" cy="6858000"/>
            <a:chOff x="0" y="0"/>
            <a:chExt cx="358" cy="4320"/>
          </a:xfrm>
        </p:grpSpPr>
        <p:sp>
          <p:nvSpPr>
            <p:cNvPr id="19466" name="Rectangle 8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9467" name="Rectangle 9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60107" name="Text Box 11"/>
          <p:cNvSpPr txBox="1">
            <a:spLocks noChangeArrowheads="1"/>
          </p:cNvSpPr>
          <p:nvPr/>
        </p:nvSpPr>
        <p:spPr bwMode="auto">
          <a:xfrm>
            <a:off x="971550" y="1341438"/>
            <a:ext cx="63373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rgbClr val="FF0000"/>
                </a:solidFill>
              </a:rPr>
              <a:t>POJIŠŤOVACÍ PODVODY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Likvidace pojistných událostí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Uzavírání nevýhodných pojistných smluv</a:t>
            </a:r>
            <a:endParaRPr lang="cs-CZ" sz="1600" b="0">
              <a:solidFill>
                <a:schemeClr val="hlink"/>
              </a:solidFill>
              <a:latin typeface="Tahoma" pitchFamily="34" charset="0"/>
            </a:endParaRPr>
          </a:p>
        </p:txBody>
      </p:sp>
      <p:sp>
        <p:nvSpPr>
          <p:cNvPr id="260110" name="Text Box 14"/>
          <p:cNvSpPr txBox="1">
            <a:spLocks noChangeArrowheads="1"/>
          </p:cNvSpPr>
          <p:nvPr/>
        </p:nvSpPr>
        <p:spPr bwMode="auto">
          <a:xfrm>
            <a:off x="971550" y="2852738"/>
            <a:ext cx="6337300" cy="24145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rgbClr val="FF0000"/>
                </a:solidFill>
              </a:rPr>
              <a:t>BĚŽNÉ ÚČTY A ŠEKY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Vykradení klientského účtu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Nezaznamenání vkladu nebo neprovedení termínovaného vkladu (banka v bance)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Falešná identita majitele účtu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Krádež a zcizení hotovosti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Černé duše</a:t>
            </a:r>
            <a:endParaRPr lang="cs-CZ" sz="1600" b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260111" name="Picture 15" descr="psychologie-im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43663" y="3500438"/>
            <a:ext cx="197167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0112" name="Picture 16" descr="Logo vizit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64388" y="0"/>
            <a:ext cx="1420812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0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0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0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0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60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0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8" grpId="0"/>
      <p:bldP spid="260099" grpId="0" animBg="1"/>
      <p:bldP spid="260107" grpId="0"/>
      <p:bldP spid="2601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Text Box 2"/>
          <p:cNvSpPr txBox="1">
            <a:spLocks noChangeArrowheads="1"/>
          </p:cNvSpPr>
          <p:nvPr/>
        </p:nvSpPr>
        <p:spPr bwMode="auto">
          <a:xfrm>
            <a:off x="827088" y="549275"/>
            <a:ext cx="5329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1"/>
                </a:solidFill>
              </a:rPr>
              <a:t>VNITŘNÍ PERSONÁLNÍ HROZBY A RIZIKA FU:</a:t>
            </a:r>
          </a:p>
        </p:txBody>
      </p:sp>
      <p:sp>
        <p:nvSpPr>
          <p:cNvPr id="261123" name="Rectangle 3"/>
          <p:cNvSpPr>
            <a:spLocks noChangeArrowheads="1"/>
          </p:cNvSpPr>
          <p:nvPr/>
        </p:nvSpPr>
        <p:spPr bwMode="auto">
          <a:xfrm>
            <a:off x="900113" y="908050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grpSp>
        <p:nvGrpSpPr>
          <p:cNvPr id="20484" name="Group 4"/>
          <p:cNvGrpSpPr>
            <a:grpSpLocks/>
          </p:cNvGrpSpPr>
          <p:nvPr/>
        </p:nvGrpSpPr>
        <p:grpSpPr bwMode="auto">
          <a:xfrm>
            <a:off x="0" y="0"/>
            <a:ext cx="568325" cy="6858000"/>
            <a:chOff x="0" y="0"/>
            <a:chExt cx="358" cy="4320"/>
          </a:xfrm>
        </p:grpSpPr>
        <p:sp>
          <p:nvSpPr>
            <p:cNvPr id="20491" name="Rectangle 5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2" name="Rectangle 6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0485" name="Group 7"/>
          <p:cNvGrpSpPr>
            <a:grpSpLocks/>
          </p:cNvGrpSpPr>
          <p:nvPr/>
        </p:nvGrpSpPr>
        <p:grpSpPr bwMode="auto">
          <a:xfrm flipH="1">
            <a:off x="8575675" y="0"/>
            <a:ext cx="568325" cy="6858000"/>
            <a:chOff x="0" y="0"/>
            <a:chExt cx="358" cy="4320"/>
          </a:xfrm>
        </p:grpSpPr>
        <p:sp>
          <p:nvSpPr>
            <p:cNvPr id="20489" name="Rectangle 8"/>
            <p:cNvSpPr>
              <a:spLocks noChangeArrowheads="1"/>
            </p:cNvSpPr>
            <p:nvPr/>
          </p:nvSpPr>
          <p:spPr bwMode="auto">
            <a:xfrm rot="-5400000">
              <a:off x="-1938" y="2024"/>
              <a:ext cx="4320" cy="27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490" name="Rectangle 9"/>
            <p:cNvSpPr>
              <a:spLocks noChangeArrowheads="1"/>
            </p:cNvSpPr>
            <p:nvPr/>
          </p:nvSpPr>
          <p:spPr bwMode="auto">
            <a:xfrm rot="-5400000">
              <a:off x="-1990" y="1990"/>
              <a:ext cx="4320" cy="34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61131" name="Text Box 11"/>
          <p:cNvSpPr txBox="1">
            <a:spLocks noChangeArrowheads="1"/>
          </p:cNvSpPr>
          <p:nvPr/>
        </p:nvSpPr>
        <p:spPr bwMode="auto">
          <a:xfrm>
            <a:off x="755650" y="3357563"/>
            <a:ext cx="6337300" cy="327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rgbClr val="FF0000"/>
                </a:solidFill>
              </a:rPr>
              <a:t>DEALING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Defraudace spojená s falšováním účetnictví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Zakrývání ztrát nebo vytváření fiktivního zisku dealerem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Nákup a prodej za mimoburzovní cenu mezi spřízněnými osobami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Broker inkasuje provizi za všechny nákupy a prodeje, které zprostředkovává. Dealer tak může být dohodnutý s brokerem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Zneužití informací (insider dealing)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Zatajování obchodů </a:t>
            </a:r>
          </a:p>
        </p:txBody>
      </p:sp>
      <p:sp>
        <p:nvSpPr>
          <p:cNvPr id="261138" name="Text Box 18"/>
          <p:cNvSpPr txBox="1">
            <a:spLocks noChangeArrowheads="1"/>
          </p:cNvSpPr>
          <p:nvPr/>
        </p:nvSpPr>
        <p:spPr bwMode="auto">
          <a:xfrm>
            <a:off x="755650" y="1268413"/>
            <a:ext cx="6337300" cy="2047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rgbClr val="FF0000"/>
                </a:solidFill>
              </a:rPr>
              <a:t>ÚVĚRY A PŮJČKY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Půjčka pro fiktivního klienta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Úvěry pro propojené subjekty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Falšování účetnictví žadatele o úvěr</a:t>
            </a:r>
          </a:p>
          <a:p>
            <a:pPr marL="342900" indent="-342900">
              <a:buClr>
                <a:srgbClr val="CC3300"/>
              </a:buClr>
              <a:buFont typeface="Tahoma" pitchFamily="34" charset="0"/>
              <a:buChar char="●"/>
            </a:pPr>
            <a:r>
              <a:rPr lang="cs-CZ" sz="1600">
                <a:solidFill>
                  <a:schemeClr val="hlink"/>
                </a:solidFill>
                <a:latin typeface="Tahoma" pitchFamily="34" charset="0"/>
              </a:rPr>
              <a:t>Akceptace fiktivního nebo nadhodnoceného jištění úvěru</a:t>
            </a:r>
            <a:endParaRPr lang="cs-CZ" sz="1600" b="0">
              <a:solidFill>
                <a:schemeClr val="hlink"/>
              </a:solidFill>
              <a:latin typeface="Tahoma" pitchFamily="34" charset="0"/>
            </a:endParaRPr>
          </a:p>
        </p:txBody>
      </p:sp>
      <p:pic>
        <p:nvPicPr>
          <p:cNvPr id="261139" name="Picture 19" descr="psychologie-im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0288" y="0"/>
            <a:ext cx="1204912" cy="177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1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1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6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26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2" grpId="0"/>
      <p:bldP spid="261123" grpId="0" animBg="1"/>
      <p:bldP spid="261131" grpId="0"/>
      <p:bldP spid="2611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50" name="Rectangle 38"/>
          <p:cNvSpPr>
            <a:spLocks noChangeArrowheads="1"/>
          </p:cNvSpPr>
          <p:nvPr/>
        </p:nvSpPr>
        <p:spPr bwMode="auto">
          <a:xfrm>
            <a:off x="1547813" y="2420938"/>
            <a:ext cx="4608512" cy="2447925"/>
          </a:xfrm>
          <a:prstGeom prst="rect">
            <a:avLst/>
          </a:prstGeom>
          <a:solidFill>
            <a:srgbClr val="CC3300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21532" name="Rectangle 4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33" name="Rectangle 5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34" name="Text Box 6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21508" name="Group 7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21530" name="Rectangle 8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153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18126" name="Rectangle 14"/>
          <p:cNvSpPr>
            <a:spLocks noChangeArrowheads="1"/>
          </p:cNvSpPr>
          <p:nvPr/>
        </p:nvSpPr>
        <p:spPr bwMode="auto">
          <a:xfrm>
            <a:off x="6516688" y="4292600"/>
            <a:ext cx="24479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sz="1100" b="0">
                <a:solidFill>
                  <a:schemeClr val="tx1"/>
                </a:solidFill>
              </a:rPr>
              <a:t>Technické prostředky</a:t>
            </a:r>
          </a:p>
          <a:p>
            <a:pPr>
              <a:spcBef>
                <a:spcPct val="0"/>
              </a:spcBef>
            </a:pPr>
            <a:r>
              <a:rPr lang="cs-CZ" sz="1100" b="0">
                <a:solidFill>
                  <a:schemeClr val="tx1"/>
                </a:solidFill>
              </a:rPr>
              <a:t>Fyzická ostraha</a:t>
            </a:r>
          </a:p>
          <a:p>
            <a:pPr>
              <a:spcBef>
                <a:spcPct val="0"/>
              </a:spcBef>
            </a:pPr>
            <a:r>
              <a:rPr lang="cs-CZ" sz="1100" b="0">
                <a:solidFill>
                  <a:schemeClr val="tx1"/>
                </a:solidFill>
              </a:rPr>
              <a:t>Režimová opatření</a:t>
            </a:r>
          </a:p>
        </p:txBody>
      </p:sp>
      <p:sp>
        <p:nvSpPr>
          <p:cNvPr id="218132" name="Line 20"/>
          <p:cNvSpPr>
            <a:spLocks noChangeShapeType="1"/>
          </p:cNvSpPr>
          <p:nvPr/>
        </p:nvSpPr>
        <p:spPr bwMode="auto">
          <a:xfrm>
            <a:off x="6443663" y="2492375"/>
            <a:ext cx="0" cy="25923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 flipH="1" flipV="1">
            <a:off x="1403350" y="2492375"/>
            <a:ext cx="0" cy="25209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cs-CZ"/>
          </a:p>
        </p:txBody>
      </p:sp>
      <p:sp>
        <p:nvSpPr>
          <p:cNvPr id="218136" name="Text Box 24"/>
          <p:cNvSpPr txBox="1">
            <a:spLocks noChangeArrowheads="1"/>
          </p:cNvSpPr>
          <p:nvPr/>
        </p:nvSpPr>
        <p:spPr bwMode="auto">
          <a:xfrm>
            <a:off x="755650" y="404813"/>
            <a:ext cx="4968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1"/>
                </a:solidFill>
              </a:rPr>
              <a:t>OBLASTI BEZPEČNOSTI</a:t>
            </a:r>
          </a:p>
        </p:txBody>
      </p:sp>
      <p:sp>
        <p:nvSpPr>
          <p:cNvPr id="218137" name="Rectangle 25"/>
          <p:cNvSpPr>
            <a:spLocks noChangeArrowheads="1"/>
          </p:cNvSpPr>
          <p:nvPr/>
        </p:nvSpPr>
        <p:spPr bwMode="auto">
          <a:xfrm>
            <a:off x="900113" y="836613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18141" name="Rectangle 29"/>
          <p:cNvSpPr>
            <a:spLocks noChangeArrowheads="1"/>
          </p:cNvSpPr>
          <p:nvPr/>
        </p:nvSpPr>
        <p:spPr bwMode="auto">
          <a:xfrm>
            <a:off x="755650" y="5157788"/>
            <a:ext cx="6264275" cy="647700"/>
          </a:xfrm>
          <a:prstGeom prst="rect">
            <a:avLst/>
          </a:prstGeom>
          <a:solidFill>
            <a:srgbClr val="008080"/>
          </a:solidFill>
          <a:ln w="571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18127" name="Rectangle 15"/>
          <p:cNvSpPr>
            <a:spLocks noChangeArrowheads="1"/>
          </p:cNvSpPr>
          <p:nvPr/>
        </p:nvSpPr>
        <p:spPr bwMode="auto">
          <a:xfrm>
            <a:off x="1619250" y="5300663"/>
            <a:ext cx="4608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tx1"/>
                </a:solidFill>
                <a:cs typeface="Times New Roman" pitchFamily="18" charset="0"/>
              </a:rPr>
              <a:t> </a:t>
            </a:r>
            <a:r>
              <a:rPr lang="cs-CZ" sz="1800">
                <a:solidFill>
                  <a:schemeClr val="tx1"/>
                </a:solidFill>
                <a:cs typeface="Times New Roman" pitchFamily="18" charset="0"/>
              </a:rPr>
              <a:t>VNITŘNÍ PERSONÁLNÍ BEZPEČNOST</a:t>
            </a:r>
            <a:endParaRPr lang="cs-CZ" sz="1800" b="0">
              <a:solidFill>
                <a:schemeClr val="tx1"/>
              </a:solidFill>
            </a:endParaRPr>
          </a:p>
        </p:txBody>
      </p:sp>
      <p:sp>
        <p:nvSpPr>
          <p:cNvPr id="218142" name="Rectangle 30"/>
          <p:cNvSpPr>
            <a:spLocks noChangeArrowheads="1"/>
          </p:cNvSpPr>
          <p:nvPr/>
        </p:nvSpPr>
        <p:spPr bwMode="auto">
          <a:xfrm>
            <a:off x="1908175" y="4005263"/>
            <a:ext cx="4103688" cy="5032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18143" name="Rectangle 31"/>
          <p:cNvSpPr>
            <a:spLocks noChangeArrowheads="1"/>
          </p:cNvSpPr>
          <p:nvPr/>
        </p:nvSpPr>
        <p:spPr bwMode="auto">
          <a:xfrm>
            <a:off x="1908175" y="4005263"/>
            <a:ext cx="432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tx1"/>
                </a:solidFill>
                <a:cs typeface="Times New Roman" pitchFamily="18" charset="0"/>
              </a:rPr>
              <a:t>FYZICKÁ BEZPEČNOST</a:t>
            </a:r>
            <a:endParaRPr lang="cs-CZ" sz="1100" b="0">
              <a:solidFill>
                <a:schemeClr val="tx1"/>
              </a:solidFill>
            </a:endParaRPr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1908175" y="3357563"/>
            <a:ext cx="4103688" cy="5032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18145" name="Rectangle 33"/>
          <p:cNvSpPr>
            <a:spLocks noChangeArrowheads="1"/>
          </p:cNvSpPr>
          <p:nvPr/>
        </p:nvSpPr>
        <p:spPr bwMode="auto">
          <a:xfrm>
            <a:off x="1835150" y="3500438"/>
            <a:ext cx="432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tx1"/>
                </a:solidFill>
                <a:cs typeface="Times New Roman" pitchFamily="18" charset="0"/>
              </a:rPr>
              <a:t>INFORMAČNÍ BEZPEČNOST</a:t>
            </a:r>
            <a:endParaRPr lang="cs-CZ" sz="1100" b="0">
              <a:solidFill>
                <a:schemeClr val="tx1"/>
              </a:solidFill>
            </a:endParaRPr>
          </a:p>
        </p:txBody>
      </p:sp>
      <p:sp>
        <p:nvSpPr>
          <p:cNvPr id="218146" name="Rectangle 34"/>
          <p:cNvSpPr>
            <a:spLocks noChangeArrowheads="1"/>
          </p:cNvSpPr>
          <p:nvPr/>
        </p:nvSpPr>
        <p:spPr bwMode="auto">
          <a:xfrm>
            <a:off x="1908175" y="2636838"/>
            <a:ext cx="4103688" cy="503237"/>
          </a:xfrm>
          <a:prstGeom prst="rect">
            <a:avLst/>
          </a:prstGeom>
          <a:solidFill>
            <a:schemeClr val="accent1"/>
          </a:solidFill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cs-CZ"/>
          </a:p>
        </p:txBody>
      </p:sp>
      <p:sp>
        <p:nvSpPr>
          <p:cNvPr id="218147" name="Rectangle 35"/>
          <p:cNvSpPr>
            <a:spLocks noChangeArrowheads="1"/>
          </p:cNvSpPr>
          <p:nvPr/>
        </p:nvSpPr>
        <p:spPr bwMode="auto">
          <a:xfrm>
            <a:off x="1835150" y="2781300"/>
            <a:ext cx="432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tx1"/>
                </a:solidFill>
                <a:cs typeface="Times New Roman" pitchFamily="18" charset="0"/>
              </a:rPr>
              <a:t>ADMINISTRATIVNÍ BEZPEČNOST</a:t>
            </a:r>
            <a:endParaRPr lang="cs-CZ" sz="1100" b="0">
              <a:solidFill>
                <a:schemeClr val="tx1"/>
              </a:solidFill>
            </a:endParaRPr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6516688" y="3429000"/>
            <a:ext cx="2447925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sz="1100" b="0">
                <a:solidFill>
                  <a:schemeClr val="tx1"/>
                </a:solidFill>
              </a:rPr>
              <a:t>Ochrana proti vnějšímu ohrožení</a:t>
            </a:r>
          </a:p>
          <a:p>
            <a:pPr>
              <a:spcBef>
                <a:spcPct val="0"/>
              </a:spcBef>
            </a:pPr>
            <a:r>
              <a:rPr lang="cs-CZ" sz="1100" b="0">
                <a:solidFill>
                  <a:schemeClr val="tx1"/>
                </a:solidFill>
              </a:rPr>
              <a:t>Vnitřní ochrana proti úniku</a:t>
            </a:r>
          </a:p>
          <a:p>
            <a:pPr>
              <a:spcBef>
                <a:spcPct val="0"/>
              </a:spcBef>
            </a:pPr>
            <a:r>
              <a:rPr lang="cs-CZ" sz="1100" b="0">
                <a:solidFill>
                  <a:schemeClr val="tx1"/>
                </a:solidFill>
              </a:rPr>
              <a:t>Režimová opatření</a:t>
            </a:r>
          </a:p>
        </p:txBody>
      </p:sp>
      <p:sp>
        <p:nvSpPr>
          <p:cNvPr id="218149" name="Rectangle 37"/>
          <p:cNvSpPr>
            <a:spLocks noChangeArrowheads="1"/>
          </p:cNvSpPr>
          <p:nvPr/>
        </p:nvSpPr>
        <p:spPr bwMode="auto">
          <a:xfrm>
            <a:off x="6516688" y="2781300"/>
            <a:ext cx="24479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sz="1100" b="0">
                <a:solidFill>
                  <a:schemeClr val="tx1"/>
                </a:solidFill>
              </a:rPr>
              <a:t>Technické prostředky</a:t>
            </a:r>
          </a:p>
          <a:p>
            <a:pPr>
              <a:spcBef>
                <a:spcPct val="0"/>
              </a:spcBef>
            </a:pPr>
            <a:r>
              <a:rPr lang="cs-CZ" sz="1100" b="0">
                <a:solidFill>
                  <a:schemeClr val="tx1"/>
                </a:solidFill>
              </a:rPr>
              <a:t>Režimová opatření</a:t>
            </a:r>
          </a:p>
        </p:txBody>
      </p:sp>
      <p:sp>
        <p:nvSpPr>
          <p:cNvPr id="218151" name="AutoShape 39"/>
          <p:cNvSpPr>
            <a:spLocks noChangeArrowheads="1"/>
          </p:cNvSpPr>
          <p:nvPr/>
        </p:nvSpPr>
        <p:spPr bwMode="auto">
          <a:xfrm>
            <a:off x="1116013" y="1268413"/>
            <a:ext cx="5616575" cy="1081087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1905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218152" name="Rectangle 40"/>
          <p:cNvSpPr>
            <a:spLocks noChangeArrowheads="1"/>
          </p:cNvSpPr>
          <p:nvPr/>
        </p:nvSpPr>
        <p:spPr bwMode="auto">
          <a:xfrm>
            <a:off x="1763713" y="1916113"/>
            <a:ext cx="43211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1400">
                <a:solidFill>
                  <a:schemeClr val="bg1"/>
                </a:solidFill>
                <a:cs typeface="Times New Roman" pitchFamily="18" charset="0"/>
              </a:rPr>
              <a:t>BEZPEČNOSTNÍ SYSTÉM</a:t>
            </a:r>
            <a:endParaRPr lang="cs-CZ" sz="1100" b="0">
              <a:solidFill>
                <a:schemeClr val="bg1"/>
              </a:solidFill>
            </a:endParaRPr>
          </a:p>
        </p:txBody>
      </p:sp>
      <p:pic>
        <p:nvPicPr>
          <p:cNvPr id="218153" name="Picture 41" descr="Logo vizit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85138" y="333375"/>
            <a:ext cx="1058862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5508625" y="1341438"/>
            <a:ext cx="3095625" cy="720725"/>
            <a:chOff x="4444" y="482"/>
            <a:chExt cx="1316" cy="363"/>
          </a:xfrm>
        </p:grpSpPr>
        <p:sp>
          <p:nvSpPr>
            <p:cNvPr id="21528" name="AutoShape 27"/>
            <p:cNvSpPr>
              <a:spLocks noChangeArrowheads="1"/>
            </p:cNvSpPr>
            <p:nvPr/>
          </p:nvSpPr>
          <p:spPr bwMode="auto">
            <a:xfrm>
              <a:off x="4581" y="482"/>
              <a:ext cx="1066" cy="363"/>
            </a:xfrm>
            <a:prstGeom prst="wedgeRoundRectCallout">
              <a:avLst>
                <a:gd name="adj1" fmla="val -78236"/>
                <a:gd name="adj2" fmla="val 73417"/>
                <a:gd name="adj3" fmla="val 16667"/>
              </a:avLst>
            </a:prstGeom>
            <a:gradFill rotWithShape="1">
              <a:gsLst>
                <a:gs pos="0">
                  <a:srgbClr val="0000FF">
                    <a:alpha val="50998"/>
                  </a:srgbClr>
                </a:gs>
                <a:gs pos="100000">
                  <a:srgbClr val="FFFFFF"/>
                </a:gs>
              </a:gsLst>
              <a:lin ang="0" scaled="1"/>
            </a:gra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marL="342900" indent="-342900" algn="ctr">
                <a:buFontTx/>
                <a:buChar char="•"/>
              </a:pPr>
              <a:endParaRPr lang="cs-CZ" sz="1600" b="0">
                <a:solidFill>
                  <a:schemeClr val="tx1"/>
                </a:solidFill>
              </a:endParaRPr>
            </a:p>
          </p:txBody>
        </p:sp>
        <p:sp>
          <p:nvSpPr>
            <p:cNvPr id="21529" name="Text Box 28"/>
            <p:cNvSpPr txBox="1">
              <a:spLocks noChangeArrowheads="1"/>
            </p:cNvSpPr>
            <p:nvPr/>
          </p:nvSpPr>
          <p:spPr bwMode="auto">
            <a:xfrm>
              <a:off x="4444" y="482"/>
              <a:ext cx="1316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0"/>
                </a:spcBef>
              </a:pPr>
              <a:endParaRPr lang="cs-CZ" sz="1400">
                <a:solidFill>
                  <a:schemeClr val="tx1"/>
                </a:solidFill>
              </a:endParaRPr>
            </a:p>
            <a:p>
              <a:pPr algn="ctr" eaLnBrk="0" hangingPunct="0">
                <a:spcBef>
                  <a:spcPct val="0"/>
                </a:spcBef>
              </a:pPr>
              <a:r>
                <a:rPr lang="cs-CZ" sz="1400">
                  <a:solidFill>
                    <a:schemeClr val="tx1"/>
                  </a:solidFill>
                </a:rPr>
                <a:t>KOMERČNÍ BEZPEČNOSTNÍ ZPRAVODAJSTVÍ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18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18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1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8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18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18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18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18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18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8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18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18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8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1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000"/>
                                        <p:tgtEl>
                                          <p:spTgt spid="21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8150" grpId="0" animBg="1"/>
      <p:bldP spid="218126" grpId="0"/>
      <p:bldP spid="218132" grpId="0" animBg="1"/>
      <p:bldP spid="218134" grpId="0" animBg="1"/>
      <p:bldP spid="218136" grpId="0"/>
      <p:bldP spid="218137" grpId="0" animBg="1"/>
      <p:bldP spid="218141" grpId="0" animBg="1"/>
      <p:bldP spid="218127" grpId="0"/>
      <p:bldP spid="218142" grpId="0" animBg="1"/>
      <p:bldP spid="218143" grpId="0"/>
      <p:bldP spid="218144" grpId="0" animBg="1"/>
      <p:bldP spid="218145" grpId="0"/>
      <p:bldP spid="218146" grpId="0" animBg="1"/>
      <p:bldP spid="218147" grpId="0"/>
      <p:bldP spid="218148" grpId="0"/>
      <p:bldP spid="218149" grpId="0"/>
      <p:bldP spid="218151" grpId="0" animBg="1"/>
      <p:bldP spid="21815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Oval 2"/>
          <p:cNvSpPr>
            <a:spLocks noChangeArrowheads="1"/>
          </p:cNvSpPr>
          <p:nvPr/>
        </p:nvSpPr>
        <p:spPr bwMode="auto">
          <a:xfrm>
            <a:off x="4932363" y="2349500"/>
            <a:ext cx="3509962" cy="3298825"/>
          </a:xfrm>
          <a:prstGeom prst="ellipse">
            <a:avLst/>
          </a:prstGeom>
          <a:solidFill>
            <a:srgbClr val="CCFFFF">
              <a:alpha val="45097"/>
            </a:srgbClr>
          </a:solidFill>
          <a:ln w="28575">
            <a:noFill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grpSp>
        <p:nvGrpSpPr>
          <p:cNvPr id="22531" name="Group 3"/>
          <p:cNvGrpSpPr>
            <a:grpSpLocks/>
          </p:cNvGrpSpPr>
          <p:nvPr/>
        </p:nvGrpSpPr>
        <p:grpSpPr bwMode="auto">
          <a:xfrm>
            <a:off x="0" y="6310313"/>
            <a:ext cx="9144000" cy="547687"/>
            <a:chOff x="0" y="3975"/>
            <a:chExt cx="5760" cy="345"/>
          </a:xfrm>
        </p:grpSpPr>
        <p:sp>
          <p:nvSpPr>
            <p:cNvPr id="22562" name="Rectangle 4"/>
            <p:cNvSpPr>
              <a:spLocks noChangeArrowheads="1"/>
            </p:cNvSpPr>
            <p:nvPr/>
          </p:nvSpPr>
          <p:spPr bwMode="auto">
            <a:xfrm>
              <a:off x="0" y="3975"/>
              <a:ext cx="5760" cy="3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63" name="Rectangle 5"/>
            <p:cNvSpPr>
              <a:spLocks noChangeArrowheads="1"/>
            </p:cNvSpPr>
            <p:nvPr/>
          </p:nvSpPr>
          <p:spPr bwMode="auto">
            <a:xfrm>
              <a:off x="0" y="4020"/>
              <a:ext cx="5760" cy="300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64" name="Text Box 6"/>
            <p:cNvSpPr txBox="1">
              <a:spLocks noChangeArrowheads="1"/>
            </p:cNvSpPr>
            <p:nvPr/>
          </p:nvSpPr>
          <p:spPr bwMode="auto">
            <a:xfrm>
              <a:off x="158" y="4065"/>
              <a:ext cx="149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cs-CZ" sz="2000">
                  <a:solidFill>
                    <a:schemeClr val="bg1"/>
                  </a:solidFill>
                </a:rPr>
                <a:t>www.pulece.cz</a:t>
              </a:r>
            </a:p>
          </p:txBody>
        </p:sp>
      </p:grpSp>
      <p:grpSp>
        <p:nvGrpSpPr>
          <p:cNvPr id="22532" name="Group 7"/>
          <p:cNvGrpSpPr>
            <a:grpSpLocks/>
          </p:cNvGrpSpPr>
          <p:nvPr/>
        </p:nvGrpSpPr>
        <p:grpSpPr bwMode="auto">
          <a:xfrm>
            <a:off x="0" y="0"/>
            <a:ext cx="9144000" cy="333375"/>
            <a:chOff x="0" y="0"/>
            <a:chExt cx="5760" cy="210"/>
          </a:xfrm>
        </p:grpSpPr>
        <p:sp>
          <p:nvSpPr>
            <p:cNvPr id="22560" name="Rectangle 8"/>
            <p:cNvSpPr>
              <a:spLocks noChangeArrowheads="1"/>
            </p:cNvSpPr>
            <p:nvPr/>
          </p:nvSpPr>
          <p:spPr bwMode="auto">
            <a:xfrm>
              <a:off x="0" y="9"/>
              <a:ext cx="5760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2561" name="Rectangle 9"/>
            <p:cNvSpPr>
              <a:spLocks noChangeArrowheads="1"/>
            </p:cNvSpPr>
            <p:nvPr/>
          </p:nvSpPr>
          <p:spPr bwMode="auto">
            <a:xfrm>
              <a:off x="0" y="0"/>
              <a:ext cx="5760" cy="165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1187450" y="476250"/>
            <a:ext cx="5832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1800">
                <a:solidFill>
                  <a:schemeClr val="tx1"/>
                </a:solidFill>
              </a:rPr>
              <a:t>AUTOEVALUAČNÍ SYSTÉM = PREVENCE</a:t>
            </a:r>
          </a:p>
        </p:txBody>
      </p:sp>
      <p:sp>
        <p:nvSpPr>
          <p:cNvPr id="275467" name="Rectangle 11"/>
          <p:cNvSpPr>
            <a:spLocks noChangeArrowheads="1"/>
          </p:cNvSpPr>
          <p:nvPr/>
        </p:nvSpPr>
        <p:spPr bwMode="auto">
          <a:xfrm>
            <a:off x="1258888" y="908050"/>
            <a:ext cx="5545137" cy="2222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5219700" y="4508500"/>
            <a:ext cx="2089150" cy="647700"/>
          </a:xfrm>
          <a:prstGeom prst="rect">
            <a:avLst/>
          </a:prstGeom>
          <a:solidFill>
            <a:srgbClr val="00FFFF">
              <a:alpha val="49001"/>
            </a:srgbClr>
          </a:solidFill>
          <a:ln w="1587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342900" indent="-342900">
              <a:defRPr/>
            </a:pPr>
            <a:r>
              <a:rPr lang="cs-CZ" sz="1400">
                <a:solidFill>
                  <a:schemeClr val="tx1"/>
                </a:solidFill>
              </a:rPr>
              <a:t>Stanovení efektivních</a:t>
            </a:r>
          </a:p>
          <a:p>
            <a:pPr marL="342900" indent="-342900">
              <a:defRPr/>
            </a:pPr>
            <a:r>
              <a:rPr lang="cs-CZ" sz="1400">
                <a:solidFill>
                  <a:schemeClr val="tx1"/>
                </a:solidFill>
              </a:rPr>
              <a:t>opatření</a:t>
            </a:r>
          </a:p>
        </p:txBody>
      </p: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7164388" y="3500438"/>
            <a:ext cx="1584325" cy="598487"/>
          </a:xfrm>
          <a:prstGeom prst="rect">
            <a:avLst/>
          </a:prstGeom>
          <a:solidFill>
            <a:srgbClr val="969696">
              <a:alpha val="83000"/>
            </a:srgbClr>
          </a:solidFill>
          <a:ln w="1587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342900" indent="-342900" algn="ctr">
              <a:defRPr/>
            </a:pPr>
            <a:r>
              <a:rPr lang="cs-CZ" sz="1400">
                <a:solidFill>
                  <a:schemeClr val="tx1"/>
                </a:solidFill>
              </a:rPr>
              <a:t>Diagnostika</a:t>
            </a:r>
          </a:p>
          <a:p>
            <a:pPr marL="342900" indent="-342900" algn="ctr">
              <a:defRPr/>
            </a:pPr>
            <a:r>
              <a:rPr lang="cs-CZ" sz="1400">
                <a:solidFill>
                  <a:schemeClr val="tx1"/>
                </a:solidFill>
              </a:rPr>
              <a:t>Podmínek KDY</a:t>
            </a:r>
          </a:p>
        </p:txBody>
      </p:sp>
      <p:sp>
        <p:nvSpPr>
          <p:cNvPr id="275470" name="Text Box 14"/>
          <p:cNvSpPr txBox="1">
            <a:spLocks noChangeArrowheads="1"/>
          </p:cNvSpPr>
          <p:nvPr/>
        </p:nvSpPr>
        <p:spPr bwMode="auto">
          <a:xfrm>
            <a:off x="5724525" y="2205038"/>
            <a:ext cx="1274763" cy="863600"/>
          </a:xfrm>
          <a:prstGeom prst="rect">
            <a:avLst/>
          </a:prstGeom>
          <a:solidFill>
            <a:srgbClr val="FF0000">
              <a:alpha val="59000"/>
            </a:srgbClr>
          </a:solidFill>
          <a:ln w="1587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342900" indent="-342900" algn="ctr">
              <a:defRPr/>
            </a:pPr>
            <a:r>
              <a:rPr lang="cs-CZ">
                <a:solidFill>
                  <a:schemeClr val="tx1"/>
                </a:solidFill>
              </a:rPr>
              <a:t>Zjištění</a:t>
            </a:r>
          </a:p>
          <a:p>
            <a:pPr marL="342900" indent="-342900" algn="ctr">
              <a:defRPr/>
            </a:pPr>
            <a:r>
              <a:rPr lang="cs-CZ">
                <a:solidFill>
                  <a:schemeClr val="tx1"/>
                </a:solidFill>
              </a:rPr>
              <a:t>Potenciálu</a:t>
            </a:r>
          </a:p>
          <a:p>
            <a:pPr marL="342900" indent="-342900" algn="ctr">
              <a:defRPr/>
            </a:pPr>
            <a:r>
              <a:rPr lang="cs-CZ">
                <a:solidFill>
                  <a:schemeClr val="tx1"/>
                </a:solidFill>
              </a:rPr>
              <a:t>KDO</a:t>
            </a:r>
            <a:endParaRPr lang="cs-CZ" b="0">
              <a:solidFill>
                <a:schemeClr val="tx1"/>
              </a:solidFill>
            </a:endParaRPr>
          </a:p>
        </p:txBody>
      </p:sp>
      <p:sp>
        <p:nvSpPr>
          <p:cNvPr id="275471" name="Text Box 15"/>
          <p:cNvSpPr txBox="1">
            <a:spLocks noChangeArrowheads="1"/>
          </p:cNvSpPr>
          <p:nvPr/>
        </p:nvSpPr>
        <p:spPr bwMode="auto">
          <a:xfrm>
            <a:off x="5724525" y="3141663"/>
            <a:ext cx="1274763" cy="600075"/>
          </a:xfrm>
          <a:prstGeom prst="rect">
            <a:avLst/>
          </a:prstGeom>
          <a:solidFill>
            <a:srgbClr val="FF0000">
              <a:alpha val="53000"/>
            </a:srgbClr>
          </a:solidFill>
          <a:ln w="15875">
            <a:noFill/>
            <a:miter lim="800000"/>
            <a:headEnd/>
            <a:tailEnd/>
          </a:ln>
          <a:effectLst>
            <a:outerShdw dist="35921" dir="2700000" algn="ctr" rotWithShape="0">
              <a:srgbClr val="808080">
                <a:alpha val="50000"/>
              </a:srgbClr>
            </a:outerShdw>
          </a:effectLst>
        </p:spPr>
        <p:txBody>
          <a:bodyPr/>
          <a:lstStyle/>
          <a:p>
            <a:pPr marL="342900" indent="-342900" algn="ctr">
              <a:defRPr/>
            </a:pPr>
            <a:r>
              <a:rPr lang="cs-CZ" sz="1400">
                <a:solidFill>
                  <a:schemeClr val="tx1"/>
                </a:solidFill>
              </a:rPr>
              <a:t>Zjištění</a:t>
            </a:r>
          </a:p>
          <a:p>
            <a:pPr marL="342900" indent="-342900" algn="ctr">
              <a:defRPr/>
            </a:pPr>
            <a:r>
              <a:rPr lang="cs-CZ" sz="1400">
                <a:solidFill>
                  <a:schemeClr val="tx1"/>
                </a:solidFill>
              </a:rPr>
              <a:t>PROČ</a:t>
            </a:r>
            <a:endParaRPr lang="cs-CZ" sz="1400" b="0">
              <a:solidFill>
                <a:schemeClr val="tx1"/>
              </a:solidFill>
            </a:endParaRPr>
          </a:p>
        </p:txBody>
      </p:sp>
      <p:sp>
        <p:nvSpPr>
          <p:cNvPr id="22539" name="Line 16"/>
          <p:cNvSpPr>
            <a:spLocks noChangeShapeType="1"/>
          </p:cNvSpPr>
          <p:nvPr/>
        </p:nvSpPr>
        <p:spPr bwMode="auto">
          <a:xfrm>
            <a:off x="6935788" y="2600325"/>
            <a:ext cx="639762" cy="600075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2540" name="Line 17"/>
          <p:cNvSpPr>
            <a:spLocks noChangeShapeType="1"/>
          </p:cNvSpPr>
          <p:nvPr/>
        </p:nvSpPr>
        <p:spPr bwMode="auto">
          <a:xfrm flipH="1">
            <a:off x="7096125" y="3798888"/>
            <a:ext cx="479425" cy="4508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cs-CZ"/>
          </a:p>
        </p:txBody>
      </p:sp>
      <p:sp>
        <p:nvSpPr>
          <p:cNvPr id="275474" name="AutoShape 18"/>
          <p:cNvSpPr>
            <a:spLocks noChangeArrowheads="1"/>
          </p:cNvSpPr>
          <p:nvPr/>
        </p:nvSpPr>
        <p:spPr bwMode="auto">
          <a:xfrm rot="5400000">
            <a:off x="7423150" y="2667000"/>
            <a:ext cx="571500" cy="800100"/>
          </a:xfrm>
          <a:custGeom>
            <a:avLst/>
            <a:gdLst>
              <a:gd name="G0" fmla="+- 15239 0 0"/>
              <a:gd name="G1" fmla="+- 4633 0 0"/>
              <a:gd name="G2" fmla="+- 12158 0 4633"/>
              <a:gd name="G3" fmla="+- G2 0 4633"/>
              <a:gd name="G4" fmla="*/ G3 32768 32059"/>
              <a:gd name="G5" fmla="*/ G4 1 2"/>
              <a:gd name="G6" fmla="+- 21600 0 15239"/>
              <a:gd name="G7" fmla="*/ G6 4633 6079"/>
              <a:gd name="G8" fmla="+- G7 15239 0"/>
              <a:gd name="T0" fmla="*/ 15239 w 21600"/>
              <a:gd name="T1" fmla="*/ 0 h 21600"/>
              <a:gd name="T2" fmla="*/ 15239 w 21600"/>
              <a:gd name="T3" fmla="*/ 12158 h 21600"/>
              <a:gd name="T4" fmla="*/ 147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39" y="0"/>
                </a:lnTo>
                <a:lnTo>
                  <a:pt x="15239" y="4633"/>
                </a:lnTo>
                <a:lnTo>
                  <a:pt x="12427" y="4633"/>
                </a:lnTo>
                <a:cubicBezTo>
                  <a:pt x="5564" y="4633"/>
                  <a:pt x="0" y="8002"/>
                  <a:pt x="0" y="12158"/>
                </a:cubicBezTo>
                <a:lnTo>
                  <a:pt x="0" y="21600"/>
                </a:lnTo>
                <a:lnTo>
                  <a:pt x="2956" y="21600"/>
                </a:lnTo>
                <a:lnTo>
                  <a:pt x="2956" y="12158"/>
                </a:lnTo>
                <a:cubicBezTo>
                  <a:pt x="2956" y="9599"/>
                  <a:pt x="7196" y="7525"/>
                  <a:pt x="12427" y="7525"/>
                </a:cubicBezTo>
                <a:lnTo>
                  <a:pt x="15239" y="7525"/>
                </a:lnTo>
                <a:lnTo>
                  <a:pt x="15239" y="1215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5475" name="AutoShape 19"/>
          <p:cNvSpPr>
            <a:spLocks noChangeArrowheads="1"/>
          </p:cNvSpPr>
          <p:nvPr/>
        </p:nvSpPr>
        <p:spPr bwMode="auto">
          <a:xfrm rot="10800000">
            <a:off x="7380288" y="4292600"/>
            <a:ext cx="571500" cy="614363"/>
          </a:xfrm>
          <a:custGeom>
            <a:avLst/>
            <a:gdLst>
              <a:gd name="G0" fmla="+- 12427 0 0"/>
              <a:gd name="G1" fmla="+- 4048 0 0"/>
              <a:gd name="G2" fmla="+- 12158 0 4048"/>
              <a:gd name="G3" fmla="+- G2 0 4048"/>
              <a:gd name="G4" fmla="*/ G3 32768 32059"/>
              <a:gd name="G5" fmla="*/ G4 1 2"/>
              <a:gd name="G6" fmla="+- 21600 0 12427"/>
              <a:gd name="G7" fmla="*/ G6 4048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07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48"/>
                </a:lnTo>
                <a:cubicBezTo>
                  <a:pt x="5564" y="4048"/>
                  <a:pt x="0" y="7679"/>
                  <a:pt x="0" y="12158"/>
                </a:cubicBezTo>
                <a:lnTo>
                  <a:pt x="0" y="21600"/>
                </a:lnTo>
                <a:lnTo>
                  <a:pt x="4152" y="21600"/>
                </a:lnTo>
                <a:lnTo>
                  <a:pt x="4152" y="12158"/>
                </a:lnTo>
                <a:cubicBezTo>
                  <a:pt x="4152" y="9922"/>
                  <a:pt x="7857" y="8110"/>
                  <a:pt x="12427" y="8110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539750" y="2349500"/>
            <a:ext cx="3527425" cy="3235325"/>
            <a:chOff x="1057" y="6457"/>
            <a:chExt cx="3960" cy="3960"/>
          </a:xfrm>
        </p:grpSpPr>
        <p:sp>
          <p:nvSpPr>
            <p:cNvPr id="22551" name="Oval 21"/>
            <p:cNvSpPr>
              <a:spLocks noChangeArrowheads="1"/>
            </p:cNvSpPr>
            <p:nvPr/>
          </p:nvSpPr>
          <p:spPr bwMode="auto">
            <a:xfrm>
              <a:off x="1057" y="6457"/>
              <a:ext cx="3960" cy="3960"/>
            </a:xfrm>
            <a:prstGeom prst="ellipse">
              <a:avLst/>
            </a:prstGeom>
            <a:solidFill>
              <a:srgbClr val="C0C0C0">
                <a:alpha val="16078"/>
              </a:srgbClr>
            </a:solidFill>
            <a:ln w="28575">
              <a:noFill/>
              <a:round/>
              <a:headEnd/>
              <a:tailEnd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75478" name="Text Box 22"/>
            <p:cNvSpPr txBox="1">
              <a:spLocks noChangeArrowheads="1"/>
            </p:cNvSpPr>
            <p:nvPr/>
          </p:nvSpPr>
          <p:spPr bwMode="auto">
            <a:xfrm>
              <a:off x="2137" y="6816"/>
              <a:ext cx="1620" cy="1080"/>
            </a:xfrm>
            <a:prstGeom prst="rect">
              <a:avLst/>
            </a:prstGeom>
            <a:solidFill>
              <a:srgbClr val="00FFFF">
                <a:alpha val="49001"/>
              </a:srgbClr>
            </a:solidFill>
            <a:ln w="1587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marL="342900" indent="-342900">
                <a:defRPr/>
              </a:pPr>
              <a:r>
                <a:rPr lang="cs-CZ" sz="1400">
                  <a:solidFill>
                    <a:schemeClr val="tx1"/>
                  </a:solidFill>
                </a:rPr>
                <a:t>Zjištění CO</a:t>
              </a:r>
            </a:p>
            <a:p>
              <a:pPr marL="342900" indent="-342900">
                <a:defRPr/>
              </a:pPr>
              <a:r>
                <a:rPr lang="cs-CZ" sz="1400">
                  <a:solidFill>
                    <a:schemeClr val="tx1"/>
                  </a:solidFill>
                </a:rPr>
                <a:t>UDÁLOSTI A</a:t>
              </a:r>
            </a:p>
            <a:p>
              <a:pPr marL="342900" indent="-342900">
                <a:defRPr/>
              </a:pPr>
              <a:r>
                <a:rPr lang="cs-CZ" sz="1400">
                  <a:solidFill>
                    <a:schemeClr val="tx1"/>
                  </a:solidFill>
                </a:rPr>
                <a:t>ŠKODY</a:t>
              </a:r>
            </a:p>
          </p:txBody>
        </p:sp>
        <p:sp>
          <p:nvSpPr>
            <p:cNvPr id="275479" name="Text Box 23"/>
            <p:cNvSpPr txBox="1">
              <a:spLocks noChangeArrowheads="1"/>
            </p:cNvSpPr>
            <p:nvPr/>
          </p:nvSpPr>
          <p:spPr bwMode="auto">
            <a:xfrm>
              <a:off x="3397" y="8256"/>
              <a:ext cx="1440" cy="721"/>
            </a:xfrm>
            <a:prstGeom prst="rect">
              <a:avLst/>
            </a:prstGeom>
            <a:solidFill>
              <a:srgbClr val="969696">
                <a:alpha val="44000"/>
              </a:srgbClr>
            </a:solidFill>
            <a:ln w="1587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marL="342900" indent="-342900" algn="ctr">
                <a:defRPr/>
              </a:pPr>
              <a:r>
                <a:rPr lang="cs-CZ" sz="1400">
                  <a:solidFill>
                    <a:schemeClr val="tx1"/>
                  </a:solidFill>
                </a:rPr>
                <a:t>Odhalení</a:t>
              </a:r>
            </a:p>
            <a:p>
              <a:pPr marL="342900" indent="-342900" algn="ctr">
                <a:defRPr/>
              </a:pPr>
              <a:r>
                <a:rPr lang="cs-CZ" sz="1400">
                  <a:solidFill>
                    <a:schemeClr val="tx1"/>
                  </a:solidFill>
                </a:rPr>
                <a:t>JAK</a:t>
              </a:r>
            </a:p>
          </p:txBody>
        </p:sp>
        <p:sp>
          <p:nvSpPr>
            <p:cNvPr id="275480" name="Text Box 24"/>
            <p:cNvSpPr txBox="1">
              <a:spLocks noChangeArrowheads="1"/>
            </p:cNvSpPr>
            <p:nvPr/>
          </p:nvSpPr>
          <p:spPr bwMode="auto">
            <a:xfrm>
              <a:off x="2317" y="9337"/>
              <a:ext cx="1440" cy="721"/>
            </a:xfrm>
            <a:prstGeom prst="rect">
              <a:avLst/>
            </a:prstGeom>
            <a:solidFill>
              <a:srgbClr val="FF0000">
                <a:alpha val="64999"/>
              </a:srgbClr>
            </a:solidFill>
            <a:ln w="1587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marL="342900" indent="-342900" algn="ctr">
                <a:defRPr/>
              </a:pPr>
              <a:r>
                <a:rPr lang="cs-CZ" sz="1400">
                  <a:solidFill>
                    <a:schemeClr val="tx1"/>
                  </a:solidFill>
                </a:rPr>
                <a:t>Odhalení</a:t>
              </a:r>
            </a:p>
            <a:p>
              <a:pPr marL="342900" indent="-342900" algn="ctr">
                <a:defRPr/>
              </a:pPr>
              <a:r>
                <a:rPr lang="cs-CZ" sz="1400">
                  <a:solidFill>
                    <a:schemeClr val="tx1"/>
                  </a:solidFill>
                </a:rPr>
                <a:t>KDO</a:t>
              </a:r>
            </a:p>
          </p:txBody>
        </p:sp>
        <p:sp>
          <p:nvSpPr>
            <p:cNvPr id="275481" name="Text Box 25"/>
            <p:cNvSpPr txBox="1">
              <a:spLocks noChangeArrowheads="1"/>
            </p:cNvSpPr>
            <p:nvPr/>
          </p:nvSpPr>
          <p:spPr bwMode="auto">
            <a:xfrm>
              <a:off x="1237" y="8256"/>
              <a:ext cx="1440" cy="721"/>
            </a:xfrm>
            <a:prstGeom prst="rect">
              <a:avLst/>
            </a:prstGeom>
            <a:solidFill>
              <a:srgbClr val="969696">
                <a:alpha val="44000"/>
              </a:srgbClr>
            </a:solidFill>
            <a:ln w="15875">
              <a:noFill/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 marL="342900" indent="-342900" algn="ctr">
                <a:defRPr/>
              </a:pPr>
              <a:r>
                <a:rPr lang="cs-CZ" sz="1400">
                  <a:solidFill>
                    <a:schemeClr val="tx1"/>
                  </a:solidFill>
                </a:rPr>
                <a:t>Zjištění</a:t>
              </a:r>
            </a:p>
            <a:p>
              <a:pPr marL="342900" indent="-342900" algn="ctr">
                <a:defRPr/>
              </a:pPr>
              <a:r>
                <a:rPr lang="cs-CZ" sz="1400">
                  <a:solidFill>
                    <a:schemeClr val="tx1"/>
                  </a:solidFill>
                </a:rPr>
                <a:t>PROČ</a:t>
              </a:r>
              <a:endParaRPr lang="cs-CZ" sz="1400" b="0">
                <a:solidFill>
                  <a:schemeClr val="tx1"/>
                </a:solidFill>
              </a:endParaRPr>
            </a:p>
          </p:txBody>
        </p:sp>
        <p:sp>
          <p:nvSpPr>
            <p:cNvPr id="22556" name="Line 26"/>
            <p:cNvSpPr>
              <a:spLocks noChangeShapeType="1"/>
            </p:cNvSpPr>
            <p:nvPr/>
          </p:nvSpPr>
          <p:spPr bwMode="auto">
            <a:xfrm>
              <a:off x="3757" y="7537"/>
              <a:ext cx="540" cy="72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57" name="Line 27"/>
            <p:cNvSpPr>
              <a:spLocks noChangeShapeType="1"/>
            </p:cNvSpPr>
            <p:nvPr/>
          </p:nvSpPr>
          <p:spPr bwMode="auto">
            <a:xfrm flipH="1">
              <a:off x="3757" y="8977"/>
              <a:ext cx="540" cy="72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58" name="Line 28"/>
            <p:cNvSpPr>
              <a:spLocks noChangeShapeType="1"/>
            </p:cNvSpPr>
            <p:nvPr/>
          </p:nvSpPr>
          <p:spPr bwMode="auto">
            <a:xfrm flipH="1" flipV="1">
              <a:off x="1777" y="8977"/>
              <a:ext cx="540" cy="72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  <p:sp>
          <p:nvSpPr>
            <p:cNvPr id="22559" name="Line 29"/>
            <p:cNvSpPr>
              <a:spLocks noChangeShapeType="1"/>
            </p:cNvSpPr>
            <p:nvPr/>
          </p:nvSpPr>
          <p:spPr bwMode="auto">
            <a:xfrm flipV="1">
              <a:off x="1597" y="7537"/>
              <a:ext cx="540" cy="72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75486" name="AutoShape 30"/>
          <p:cNvSpPr>
            <a:spLocks noChangeArrowheads="1"/>
          </p:cNvSpPr>
          <p:nvPr/>
        </p:nvSpPr>
        <p:spPr bwMode="auto">
          <a:xfrm rot="5400000">
            <a:off x="3231357" y="2680494"/>
            <a:ext cx="571500" cy="915987"/>
          </a:xfrm>
          <a:custGeom>
            <a:avLst/>
            <a:gdLst>
              <a:gd name="G0" fmla="+- 15239 0 0"/>
              <a:gd name="G1" fmla="+- 4633 0 0"/>
              <a:gd name="G2" fmla="+- 12158 0 4633"/>
              <a:gd name="G3" fmla="+- G2 0 4633"/>
              <a:gd name="G4" fmla="*/ G3 32768 32059"/>
              <a:gd name="G5" fmla="*/ G4 1 2"/>
              <a:gd name="G6" fmla="+- 21600 0 15239"/>
              <a:gd name="G7" fmla="*/ G6 4633 6079"/>
              <a:gd name="G8" fmla="+- G7 15239 0"/>
              <a:gd name="T0" fmla="*/ 15239 w 21600"/>
              <a:gd name="T1" fmla="*/ 0 h 21600"/>
              <a:gd name="T2" fmla="*/ 15239 w 21600"/>
              <a:gd name="T3" fmla="*/ 12158 h 21600"/>
              <a:gd name="T4" fmla="*/ 147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39" y="0"/>
                </a:lnTo>
                <a:lnTo>
                  <a:pt x="15239" y="4633"/>
                </a:lnTo>
                <a:lnTo>
                  <a:pt x="12427" y="4633"/>
                </a:lnTo>
                <a:cubicBezTo>
                  <a:pt x="5564" y="4633"/>
                  <a:pt x="0" y="8002"/>
                  <a:pt x="0" y="12158"/>
                </a:cubicBezTo>
                <a:lnTo>
                  <a:pt x="0" y="21600"/>
                </a:lnTo>
                <a:lnTo>
                  <a:pt x="2956" y="21600"/>
                </a:lnTo>
                <a:lnTo>
                  <a:pt x="2956" y="12158"/>
                </a:lnTo>
                <a:cubicBezTo>
                  <a:pt x="2956" y="9599"/>
                  <a:pt x="7196" y="7525"/>
                  <a:pt x="12427" y="7525"/>
                </a:cubicBezTo>
                <a:lnTo>
                  <a:pt x="15239" y="7525"/>
                </a:lnTo>
                <a:lnTo>
                  <a:pt x="15239" y="1215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5487" name="AutoShape 31"/>
          <p:cNvSpPr>
            <a:spLocks noChangeArrowheads="1"/>
          </p:cNvSpPr>
          <p:nvPr/>
        </p:nvSpPr>
        <p:spPr bwMode="auto">
          <a:xfrm rot="10800000">
            <a:off x="3059113" y="4508500"/>
            <a:ext cx="504825" cy="573088"/>
          </a:xfrm>
          <a:custGeom>
            <a:avLst/>
            <a:gdLst>
              <a:gd name="G0" fmla="+- 12427 0 0"/>
              <a:gd name="G1" fmla="+- 4048 0 0"/>
              <a:gd name="G2" fmla="+- 12158 0 4048"/>
              <a:gd name="G3" fmla="+- G2 0 4048"/>
              <a:gd name="G4" fmla="*/ G3 32768 32059"/>
              <a:gd name="G5" fmla="*/ G4 1 2"/>
              <a:gd name="G6" fmla="+- 21600 0 12427"/>
              <a:gd name="G7" fmla="*/ G6 4048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07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48"/>
                </a:lnTo>
                <a:cubicBezTo>
                  <a:pt x="5564" y="4048"/>
                  <a:pt x="0" y="7679"/>
                  <a:pt x="0" y="12158"/>
                </a:cubicBezTo>
                <a:lnTo>
                  <a:pt x="0" y="21600"/>
                </a:lnTo>
                <a:lnTo>
                  <a:pt x="4152" y="21600"/>
                </a:lnTo>
                <a:lnTo>
                  <a:pt x="4152" y="12158"/>
                </a:lnTo>
                <a:cubicBezTo>
                  <a:pt x="4152" y="9922"/>
                  <a:pt x="7857" y="8110"/>
                  <a:pt x="12427" y="8110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5488" name="AutoShape 32"/>
          <p:cNvSpPr>
            <a:spLocks noChangeArrowheads="1"/>
          </p:cNvSpPr>
          <p:nvPr/>
        </p:nvSpPr>
        <p:spPr bwMode="auto">
          <a:xfrm rot="16200000">
            <a:off x="869950" y="4322763"/>
            <a:ext cx="571500" cy="800100"/>
          </a:xfrm>
          <a:custGeom>
            <a:avLst/>
            <a:gdLst>
              <a:gd name="G0" fmla="+- 12427 0 0"/>
              <a:gd name="G1" fmla="+- 4048 0 0"/>
              <a:gd name="G2" fmla="+- 12158 0 4048"/>
              <a:gd name="G3" fmla="+- G2 0 4048"/>
              <a:gd name="G4" fmla="*/ G3 32768 32059"/>
              <a:gd name="G5" fmla="*/ G4 1 2"/>
              <a:gd name="G6" fmla="+- 21600 0 12427"/>
              <a:gd name="G7" fmla="*/ G6 4048 6079"/>
              <a:gd name="G8" fmla="+- G7 12427 0"/>
              <a:gd name="T0" fmla="*/ 12427 w 21600"/>
              <a:gd name="T1" fmla="*/ 0 h 21600"/>
              <a:gd name="T2" fmla="*/ 12427 w 21600"/>
              <a:gd name="T3" fmla="*/ 12158 h 21600"/>
              <a:gd name="T4" fmla="*/ 2076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427" y="0"/>
                </a:lnTo>
                <a:lnTo>
                  <a:pt x="12427" y="4048"/>
                </a:lnTo>
                <a:cubicBezTo>
                  <a:pt x="5564" y="4048"/>
                  <a:pt x="0" y="7679"/>
                  <a:pt x="0" y="12158"/>
                </a:cubicBezTo>
                <a:lnTo>
                  <a:pt x="0" y="21600"/>
                </a:lnTo>
                <a:lnTo>
                  <a:pt x="4152" y="21600"/>
                </a:lnTo>
                <a:lnTo>
                  <a:pt x="4152" y="12158"/>
                </a:lnTo>
                <a:cubicBezTo>
                  <a:pt x="4152" y="9922"/>
                  <a:pt x="7857" y="8110"/>
                  <a:pt x="12427" y="8110"/>
                </a:cubicBezTo>
                <a:lnTo>
                  <a:pt x="12427" y="1215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5489" name="AutoShape 33"/>
          <p:cNvSpPr>
            <a:spLocks noChangeArrowheads="1"/>
          </p:cNvSpPr>
          <p:nvPr/>
        </p:nvSpPr>
        <p:spPr bwMode="auto">
          <a:xfrm>
            <a:off x="827088" y="2781300"/>
            <a:ext cx="571500" cy="914400"/>
          </a:xfrm>
          <a:custGeom>
            <a:avLst/>
            <a:gdLst>
              <a:gd name="G0" fmla="+- 15239 0 0"/>
              <a:gd name="G1" fmla="+- 4633 0 0"/>
              <a:gd name="G2" fmla="+- 12158 0 4633"/>
              <a:gd name="G3" fmla="+- G2 0 4633"/>
              <a:gd name="G4" fmla="*/ G3 32768 32059"/>
              <a:gd name="G5" fmla="*/ G4 1 2"/>
              <a:gd name="G6" fmla="+- 21600 0 15239"/>
              <a:gd name="G7" fmla="*/ G6 4633 6079"/>
              <a:gd name="G8" fmla="+- G7 15239 0"/>
              <a:gd name="T0" fmla="*/ 15239 w 21600"/>
              <a:gd name="T1" fmla="*/ 0 h 21600"/>
              <a:gd name="T2" fmla="*/ 15239 w 21600"/>
              <a:gd name="T3" fmla="*/ 12158 h 21600"/>
              <a:gd name="T4" fmla="*/ 1478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239" y="0"/>
                </a:lnTo>
                <a:lnTo>
                  <a:pt x="15239" y="4633"/>
                </a:lnTo>
                <a:lnTo>
                  <a:pt x="12427" y="4633"/>
                </a:lnTo>
                <a:cubicBezTo>
                  <a:pt x="5564" y="4633"/>
                  <a:pt x="0" y="8002"/>
                  <a:pt x="0" y="12158"/>
                </a:cubicBezTo>
                <a:lnTo>
                  <a:pt x="0" y="21600"/>
                </a:lnTo>
                <a:lnTo>
                  <a:pt x="2956" y="21600"/>
                </a:lnTo>
                <a:lnTo>
                  <a:pt x="2956" y="12158"/>
                </a:lnTo>
                <a:cubicBezTo>
                  <a:pt x="2956" y="9599"/>
                  <a:pt x="7196" y="7525"/>
                  <a:pt x="12427" y="7525"/>
                </a:cubicBezTo>
                <a:lnTo>
                  <a:pt x="15239" y="7525"/>
                </a:lnTo>
                <a:lnTo>
                  <a:pt x="15239" y="12158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275490" name="Text Box 34"/>
          <p:cNvSpPr txBox="1">
            <a:spLocks noChangeArrowheads="1"/>
          </p:cNvSpPr>
          <p:nvPr/>
        </p:nvSpPr>
        <p:spPr bwMode="auto">
          <a:xfrm>
            <a:off x="5364163" y="1700213"/>
            <a:ext cx="3240087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rgbClr val="FF0000"/>
                </a:solidFill>
              </a:rPr>
              <a:t>PREVENTIVNÍ PŘÍSTUP</a:t>
            </a:r>
            <a:endParaRPr lang="cs-CZ" sz="1600" b="0">
              <a:solidFill>
                <a:srgbClr val="FF0000"/>
              </a:solidFill>
            </a:endParaRPr>
          </a:p>
        </p:txBody>
      </p:sp>
      <p:sp>
        <p:nvSpPr>
          <p:cNvPr id="275491" name="Text Box 35"/>
          <p:cNvSpPr txBox="1">
            <a:spLocks noChangeArrowheads="1"/>
          </p:cNvSpPr>
          <p:nvPr/>
        </p:nvSpPr>
        <p:spPr bwMode="auto">
          <a:xfrm>
            <a:off x="971550" y="1700213"/>
            <a:ext cx="32400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cs-CZ" sz="1600">
                <a:solidFill>
                  <a:schemeClr val="accent2"/>
                </a:solidFill>
              </a:rPr>
              <a:t>BĚŽNÉ PŘÍSTUPY</a:t>
            </a:r>
            <a:endParaRPr lang="cs-CZ" sz="1600" b="0">
              <a:solidFill>
                <a:schemeClr val="accent2"/>
              </a:solidFill>
            </a:endParaRPr>
          </a:p>
        </p:txBody>
      </p:sp>
      <p:pic>
        <p:nvPicPr>
          <p:cNvPr id="275493" name="Picture 37" descr="psychologie-img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333375"/>
            <a:ext cx="733425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5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5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75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27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5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75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75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7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5458" grpId="0" animBg="1"/>
      <p:bldP spid="275466" grpId="0"/>
      <p:bldP spid="275467" grpId="0" animBg="1"/>
      <p:bldP spid="275468" grpId="0" animBg="1"/>
      <p:bldP spid="275469" grpId="0" animBg="1"/>
      <p:bldP spid="275470" grpId="0" animBg="1"/>
      <p:bldP spid="275471" grpId="0" animBg="1"/>
      <p:bldP spid="275474" grpId="0" animBg="1"/>
      <p:bldP spid="275475" grpId="0" animBg="1"/>
      <p:bldP spid="275486" grpId="0" animBg="1"/>
      <p:bldP spid="275487" grpId="0" animBg="1"/>
      <p:bldP spid="275488" grpId="0" animBg="1"/>
      <p:bldP spid="275489" grpId="0" animBg="1"/>
      <p:bldP spid="275490" grpId="0"/>
      <p:bldP spid="275491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59000"/>
          </a:srgbClr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rgbClr val="33CCCC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>
            <a:alpha val="59000"/>
          </a:srgbClr>
        </a:solidFill>
        <a:ln w="158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808080">
              <a:alpha val="50000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cs-CZ" sz="1200" b="1" i="0" u="none" strike="noStrike" cap="none" normalizeH="0" baseline="0" smtClean="0">
            <a:ln>
              <a:noFill/>
            </a:ln>
            <a:solidFill>
              <a:srgbClr val="33CCCC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12764</TotalTime>
  <Words>1267</Words>
  <Application>Microsoft Office PowerPoint</Application>
  <PresentationFormat>Předvádění na obrazovce (4:3)</PresentationFormat>
  <Paragraphs>306</Paragraphs>
  <Slides>25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0" baseType="lpstr">
      <vt:lpstr>Arial</vt:lpstr>
      <vt:lpstr>Tahoma</vt:lpstr>
      <vt:lpstr>Times New Roman</vt:lpstr>
      <vt:lpstr>Wingdings</vt:lpstr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David Hibsch</dc:creator>
  <cp:lastModifiedBy>Petr Belas</cp:lastModifiedBy>
  <cp:revision>150</cp:revision>
  <dcterms:created xsi:type="dcterms:W3CDTF">2005-12-03T13:57:33Z</dcterms:created>
  <dcterms:modified xsi:type="dcterms:W3CDTF">2009-06-05T12:06:57Z</dcterms:modified>
</cp:coreProperties>
</file>